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5" r:id="rId2"/>
    <p:sldId id="287" r:id="rId3"/>
    <p:sldId id="271" r:id="rId4"/>
    <p:sldId id="256" r:id="rId5"/>
    <p:sldId id="263" r:id="rId6"/>
    <p:sldId id="257" r:id="rId7"/>
    <p:sldId id="269" r:id="rId8"/>
    <p:sldId id="267" r:id="rId9"/>
    <p:sldId id="270" r:id="rId10"/>
    <p:sldId id="272" r:id="rId11"/>
    <p:sldId id="286" r:id="rId12"/>
    <p:sldId id="273" r:id="rId13"/>
    <p:sldId id="258" r:id="rId14"/>
    <p:sldId id="277" r:id="rId15"/>
    <p:sldId id="259" r:id="rId16"/>
    <p:sldId id="281" r:id="rId17"/>
    <p:sldId id="278" r:id="rId18"/>
    <p:sldId id="279" r:id="rId19"/>
    <p:sldId id="280" r:id="rId20"/>
    <p:sldId id="282" r:id="rId21"/>
    <p:sldId id="288" r:id="rId22"/>
    <p:sldId id="284" r:id="rId2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ker chi" initials="wc" lastIdx="2" clrIdx="0">
    <p:extLst>
      <p:ext uri="{19B8F6BF-5375-455C-9EA6-DF929625EA0E}">
        <p15:presenceInfo xmlns:p15="http://schemas.microsoft.com/office/powerpoint/2012/main" userId="deebca31f551dd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1" autoAdjust="0"/>
    <p:restoredTop sz="81245" autoAdjust="0"/>
  </p:normalViewPr>
  <p:slideViewPr>
    <p:cSldViewPr snapToGrid="0">
      <p:cViewPr varScale="1">
        <p:scale>
          <a:sx n="32" d="100"/>
          <a:sy n="32" d="100"/>
        </p:scale>
        <p:origin x="48" y="11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89B54-3FE2-4DC3-B149-99D12D2C4CDF}" type="datetimeFigureOut">
              <a:rPr lang="en-CH" smtClean="0"/>
              <a:t>18/12/2023</a:t>
            </a:fld>
            <a:endParaRPr lang="en-CH"/>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1B5B5-00EF-4730-872A-CBF44A758014}" type="slidenum">
              <a:rPr lang="en-CH" smtClean="0"/>
              <a:t>‹#›</a:t>
            </a:fld>
            <a:endParaRPr lang="en-CH"/>
          </a:p>
        </p:txBody>
      </p:sp>
    </p:spTree>
    <p:extLst>
      <p:ext uri="{BB962C8B-B14F-4D97-AF65-F5344CB8AC3E}">
        <p14:creationId xmlns:p14="http://schemas.microsoft.com/office/powerpoint/2010/main" val="137488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a:t>
            </a:fld>
            <a:endParaRPr lang="en-CH"/>
          </a:p>
        </p:txBody>
      </p:sp>
    </p:spTree>
    <p:extLst>
      <p:ext uri="{BB962C8B-B14F-4D97-AF65-F5344CB8AC3E}">
        <p14:creationId xmlns:p14="http://schemas.microsoft.com/office/powerpoint/2010/main" val="403282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As for the modern camera, </a:t>
            </a:r>
            <a:r>
              <a:rPr lang="en-US" dirty="0" err="1"/>
              <a:t>Realsense</a:t>
            </a:r>
            <a:endParaRPr lang="en-US" dirty="0"/>
          </a:p>
          <a:p>
            <a:endParaRPr lang="en-US" dirty="0"/>
          </a:p>
          <a:p>
            <a:r>
              <a:rPr lang="en-US" dirty="0"/>
              <a:t>This work focus on Deformed Linear Objects Problem.</a:t>
            </a:r>
          </a:p>
          <a:p>
            <a:endParaRPr lang="en-US" dirty="0"/>
          </a:p>
          <a:p>
            <a:r>
              <a:rPr lang="en-US" dirty="0"/>
              <a:t>The 3D position of the nodes on the linear objects are directly gained from the RealSense camera</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11</a:t>
            </a:fld>
            <a:endParaRPr lang="en-CH"/>
          </a:p>
        </p:txBody>
      </p:sp>
    </p:spTree>
    <p:extLst>
      <p:ext uri="{BB962C8B-B14F-4D97-AF65-F5344CB8AC3E}">
        <p14:creationId xmlns:p14="http://schemas.microsoft.com/office/powerpoint/2010/main" val="1902174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Interial</a:t>
            </a:r>
            <a:r>
              <a:rPr lang="en-US" dirty="0"/>
              <a:t> Measurement Unit is primarily used for measuring acceleration.</a:t>
            </a:r>
          </a:p>
          <a:p>
            <a:endParaRPr lang="en-US" dirty="0"/>
          </a:p>
          <a:p>
            <a:r>
              <a:rPr lang="en-US" dirty="0"/>
              <a:t>It’s always used with other sensors like RGBD cam and encoders.</a:t>
            </a:r>
          </a:p>
          <a:p>
            <a:endParaRPr lang="en-US" dirty="0"/>
          </a:p>
          <a:p>
            <a:endParaRPr lang="en-CH" dirty="0"/>
          </a:p>
          <a:p>
            <a:r>
              <a:rPr lang="en-US" dirty="0"/>
              <a:t>The signal  frequencies are different. </a:t>
            </a:r>
          </a:p>
          <a:p>
            <a:endParaRPr lang="en-US" dirty="0"/>
          </a:p>
          <a:p>
            <a:endParaRPr lang="en-US" dirty="0"/>
          </a:p>
          <a:p>
            <a:r>
              <a:rPr lang="en-US" dirty="0"/>
              <a:t>Constant frequency sampling. -&gt; policy network</a:t>
            </a:r>
          </a:p>
          <a:p>
            <a:endParaRPr lang="en-US" dirty="0"/>
          </a:p>
          <a:p>
            <a:endParaRPr lang="en-US" dirty="0"/>
          </a:p>
          <a:p>
            <a:r>
              <a:rPr lang="en-US" altLang="zh-CN" dirty="0"/>
              <a:t>Loss the information in the interval</a:t>
            </a:r>
          </a:p>
          <a:p>
            <a:endParaRPr lang="en-US" dirty="0"/>
          </a:p>
          <a:p>
            <a:endParaRPr lang="en-US" dirty="0"/>
          </a:p>
          <a:p>
            <a:endParaRPr lang="en-US" dirty="0"/>
          </a:p>
          <a:p>
            <a:r>
              <a:rPr lang="en-US" dirty="0"/>
              <a:t>To better  use the high frequency signal</a:t>
            </a:r>
          </a:p>
          <a:p>
            <a:endParaRPr lang="en-US" dirty="0"/>
          </a:p>
          <a:p>
            <a:r>
              <a:rPr lang="en-US" dirty="0"/>
              <a:t>Butterworth low-pass filter with 15Hz to denoise and outlier removal.</a:t>
            </a:r>
          </a:p>
          <a:p>
            <a:endParaRPr lang="en-US" dirty="0"/>
          </a:p>
          <a:p>
            <a:r>
              <a:rPr lang="en-US" dirty="0"/>
              <a:t>LSTM controller to interpret these time-seq signals</a:t>
            </a:r>
          </a:p>
          <a:p>
            <a:endParaRPr lang="en-US" dirty="0"/>
          </a:p>
          <a:p>
            <a:r>
              <a:rPr lang="en-US" dirty="0"/>
              <a:t>The policy could only work at a low frequency</a:t>
            </a:r>
            <a:endParaRPr lang="en-CH" dirty="0"/>
          </a:p>
          <a:p>
            <a:endParaRPr lang="en-US" dirty="0"/>
          </a:p>
          <a:p>
            <a:endParaRPr lang="en-US" dirty="0"/>
          </a:p>
          <a:p>
            <a:endParaRPr lang="en-US" dirty="0"/>
          </a:p>
          <a:p>
            <a:endParaRPr lang="en-US" dirty="0"/>
          </a:p>
          <a:p>
            <a:r>
              <a:rPr lang="en-US" dirty="0"/>
              <a:t>Visual observation buffer, which buffer the depth information to make  it synchronous with IMU signals</a:t>
            </a:r>
          </a:p>
          <a:p>
            <a:endParaRPr lang="en-US" dirty="0"/>
          </a:p>
          <a:p>
            <a:r>
              <a:rPr lang="en-US" dirty="0"/>
              <a:t>High frequency.</a:t>
            </a:r>
            <a:endParaRPr lang="en-CH"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12</a:t>
            </a:fld>
            <a:endParaRPr lang="en-CH"/>
          </a:p>
        </p:txBody>
      </p:sp>
    </p:spTree>
    <p:extLst>
      <p:ext uri="{BB962C8B-B14F-4D97-AF65-F5344CB8AC3E}">
        <p14:creationId xmlns:p14="http://schemas.microsoft.com/office/powerpoint/2010/main" val="253921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Extract information from IMU</a:t>
            </a:r>
          </a:p>
          <a:p>
            <a:endParaRPr lang="en-US" dirty="0"/>
          </a:p>
          <a:p>
            <a:r>
              <a:rPr lang="en-US" dirty="0"/>
              <a:t>Extract surface vibration using PCA</a:t>
            </a:r>
          </a:p>
          <a:p>
            <a:endParaRPr lang="en-US" dirty="0"/>
          </a:p>
          <a:p>
            <a:r>
              <a:rPr lang="en-US" dirty="0"/>
              <a:t>First two principle components.</a:t>
            </a:r>
          </a:p>
          <a:p>
            <a:endParaRPr lang="en-US" dirty="0"/>
          </a:p>
          <a:p>
            <a:r>
              <a:rPr lang="en-US" dirty="0"/>
              <a:t>IMU -&gt; heading information</a:t>
            </a:r>
          </a:p>
          <a:p>
            <a:endParaRPr lang="en-US" dirty="0"/>
          </a:p>
          <a:p>
            <a:r>
              <a:rPr lang="en-US" dirty="0"/>
              <a:t>Extract error state combined  with GPS signals</a:t>
            </a:r>
          </a:p>
          <a:p>
            <a:endParaRPr lang="en-US" dirty="0"/>
          </a:p>
          <a:p>
            <a:r>
              <a:rPr lang="en-US" dirty="0"/>
              <a:t>IMU -&gt; EKF</a:t>
            </a:r>
          </a:p>
          <a:p>
            <a:endParaRPr lang="en-US" dirty="0"/>
          </a:p>
          <a:p>
            <a:r>
              <a:rPr lang="en-US" dirty="0"/>
              <a:t>Error state-&gt; model predictive controller -&gt; navigation accuracy</a:t>
            </a:r>
          </a:p>
          <a:p>
            <a:endParaRPr lang="en-US" dirty="0"/>
          </a:p>
          <a:p>
            <a:endParaRPr lang="en-US" dirty="0"/>
          </a:p>
          <a:p>
            <a:endParaRPr lang="en-US" dirty="0"/>
          </a:p>
          <a:p>
            <a:r>
              <a:rPr lang="en-US" dirty="0"/>
              <a:t>Dynamic Window  Approach penalize velocity prevent from flip-over.</a:t>
            </a:r>
          </a:p>
        </p:txBody>
      </p:sp>
      <p:sp>
        <p:nvSpPr>
          <p:cNvPr id="4" name="灯片编号占位符 3"/>
          <p:cNvSpPr>
            <a:spLocks noGrp="1"/>
          </p:cNvSpPr>
          <p:nvPr>
            <p:ph type="sldNum" sz="quarter" idx="5"/>
          </p:nvPr>
        </p:nvSpPr>
        <p:spPr/>
        <p:txBody>
          <a:bodyPr/>
          <a:lstStyle/>
          <a:p>
            <a:fld id="{82E1B5B5-00EF-4730-872A-CBF44A758014}" type="slidenum">
              <a:rPr lang="en-CH" smtClean="0"/>
              <a:t>13</a:t>
            </a:fld>
            <a:endParaRPr lang="en-CH"/>
          </a:p>
        </p:txBody>
      </p:sp>
    </p:spTree>
    <p:extLst>
      <p:ext uri="{BB962C8B-B14F-4D97-AF65-F5344CB8AC3E}">
        <p14:creationId xmlns:p14="http://schemas.microsoft.com/office/powerpoint/2010/main" val="27647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As for the force sensors </a:t>
            </a:r>
          </a:p>
          <a:p>
            <a:endParaRPr lang="en-US" dirty="0"/>
          </a:p>
          <a:p>
            <a:r>
              <a:rPr lang="en-US" dirty="0"/>
              <a:t>They could be categories into three main classes</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14</a:t>
            </a:fld>
            <a:endParaRPr lang="en-CH"/>
          </a:p>
        </p:txBody>
      </p:sp>
    </p:spTree>
    <p:extLst>
      <p:ext uri="{BB962C8B-B14F-4D97-AF65-F5344CB8AC3E}">
        <p14:creationId xmlns:p14="http://schemas.microsoft.com/office/powerpoint/2010/main" val="264158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traditional way to model tactile array </a:t>
            </a:r>
          </a:p>
          <a:p>
            <a:r>
              <a:rPr lang="en-US" dirty="0"/>
              <a:t>Numerical approach </a:t>
            </a:r>
          </a:p>
          <a:p>
            <a:endParaRPr lang="en-US" dirty="0"/>
          </a:p>
          <a:p>
            <a:r>
              <a:rPr lang="en-US" dirty="0"/>
              <a:t>Contact pattern -&gt; Jacobian  -&gt; controller system </a:t>
            </a:r>
          </a:p>
          <a:p>
            <a:endParaRPr lang="en-US" dirty="0"/>
          </a:p>
          <a:p>
            <a:r>
              <a:rPr lang="en-US" altLang="zh-CN" dirty="0"/>
              <a:t>Numerical robust</a:t>
            </a:r>
          </a:p>
          <a:p>
            <a:endParaRPr lang="en-US" altLang="zh-CN" dirty="0"/>
          </a:p>
          <a:p>
            <a:r>
              <a:rPr lang="en-US" altLang="zh-CN" dirty="0"/>
              <a:t>Contact pattern should be computed manually</a:t>
            </a:r>
          </a:p>
          <a:p>
            <a:endParaRPr lang="en-US" altLang="zh-CN" dirty="0"/>
          </a:p>
        </p:txBody>
      </p:sp>
      <p:sp>
        <p:nvSpPr>
          <p:cNvPr id="4" name="灯片编号占位符 3"/>
          <p:cNvSpPr>
            <a:spLocks noGrp="1"/>
          </p:cNvSpPr>
          <p:nvPr>
            <p:ph type="sldNum" sz="quarter" idx="5"/>
          </p:nvPr>
        </p:nvSpPr>
        <p:spPr/>
        <p:txBody>
          <a:bodyPr/>
          <a:lstStyle/>
          <a:p>
            <a:fld id="{82E1B5B5-00EF-4730-872A-CBF44A758014}" type="slidenum">
              <a:rPr lang="en-CH" smtClean="0"/>
              <a:t>15</a:t>
            </a:fld>
            <a:endParaRPr lang="en-CH"/>
          </a:p>
        </p:txBody>
      </p:sp>
    </p:spTree>
    <p:extLst>
      <p:ext uri="{BB962C8B-B14F-4D97-AF65-F5344CB8AC3E}">
        <p14:creationId xmlns:p14="http://schemas.microsoft.com/office/powerpoint/2010/main" val="204328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 Specialized shape sensor : </a:t>
            </a:r>
            <a:r>
              <a:rPr lang="en-US" dirty="0" err="1"/>
              <a:t>SynTouch</a:t>
            </a:r>
            <a:r>
              <a:rPr lang="en-US" dirty="0"/>
              <a:t>  </a:t>
            </a:r>
            <a:r>
              <a:rPr lang="en-US" dirty="0" err="1"/>
              <a:t>BioTach</a:t>
            </a:r>
            <a:endParaRPr lang="en-US" dirty="0"/>
          </a:p>
          <a:p>
            <a:endParaRPr lang="en-US" dirty="0"/>
          </a:p>
          <a:p>
            <a:r>
              <a:rPr lang="en-US" dirty="0"/>
              <a:t>Two VAE -&gt; Two Latent Space -&gt; T</a:t>
            </a:r>
            <a:r>
              <a:rPr lang="en-US" altLang="zh-CN" dirty="0"/>
              <a:t>wo MLP bridge the gap between two latent spaces</a:t>
            </a:r>
          </a:p>
          <a:p>
            <a:endParaRPr lang="en-US" dirty="0"/>
          </a:p>
          <a:p>
            <a:r>
              <a:rPr lang="en-US" dirty="0"/>
              <a:t>FEM is of high accuracy, it could measure any contact pattern</a:t>
            </a:r>
          </a:p>
          <a:p>
            <a:endParaRPr lang="en-US" dirty="0"/>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16</a:t>
            </a:fld>
            <a:endParaRPr lang="en-CH"/>
          </a:p>
        </p:txBody>
      </p:sp>
    </p:spTree>
    <p:extLst>
      <p:ext uri="{BB962C8B-B14F-4D97-AF65-F5344CB8AC3E}">
        <p14:creationId xmlns:p14="http://schemas.microsoft.com/office/powerpoint/2010/main" val="1795664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optical tactile,</a:t>
            </a:r>
          </a:p>
          <a:p>
            <a:endParaRPr lang="en-US" dirty="0"/>
          </a:p>
          <a:p>
            <a:r>
              <a:rPr lang="en-US" dirty="0"/>
              <a:t>Deformation – rendering  model</a:t>
            </a:r>
          </a:p>
          <a:p>
            <a:endParaRPr lang="en-US" dirty="0"/>
          </a:p>
          <a:p>
            <a:r>
              <a:rPr lang="en-US" dirty="0"/>
              <a:t>Gaussian filter -&gt; strain </a:t>
            </a:r>
            <a:r>
              <a:rPr lang="en-US" dirty="0" err="1"/>
              <a:t>membrain</a:t>
            </a:r>
            <a:r>
              <a:rPr lang="en-US" dirty="0"/>
              <a:t>.</a:t>
            </a:r>
          </a:p>
          <a:p>
            <a:endParaRPr lang="en-US" dirty="0"/>
          </a:p>
          <a:p>
            <a:r>
              <a:rPr lang="en-US" dirty="0"/>
              <a:t>Phong’s shading render the image.</a:t>
            </a:r>
          </a:p>
          <a:p>
            <a:endParaRPr lang="en-US" dirty="0"/>
          </a:p>
          <a:p>
            <a:r>
              <a:rPr lang="en-US" dirty="0"/>
              <a:t>Forward method </a:t>
            </a:r>
          </a:p>
          <a:p>
            <a:r>
              <a:rPr lang="en-US" dirty="0"/>
              <a:t>Fast and robust </a:t>
            </a:r>
          </a:p>
          <a:p>
            <a:endParaRPr lang="en-US" dirty="0"/>
          </a:p>
          <a:p>
            <a:r>
              <a:rPr lang="en-US" dirty="0"/>
              <a:t>Not accurate enough</a:t>
            </a:r>
          </a:p>
        </p:txBody>
      </p:sp>
      <p:sp>
        <p:nvSpPr>
          <p:cNvPr id="4" name="灯片编号占位符 3"/>
          <p:cNvSpPr>
            <a:spLocks noGrp="1"/>
          </p:cNvSpPr>
          <p:nvPr>
            <p:ph type="sldNum" sz="quarter" idx="5"/>
          </p:nvPr>
        </p:nvSpPr>
        <p:spPr/>
        <p:txBody>
          <a:bodyPr/>
          <a:lstStyle/>
          <a:p>
            <a:fld id="{82E1B5B5-00EF-4730-872A-CBF44A758014}" type="slidenum">
              <a:rPr lang="en-CH" smtClean="0"/>
              <a:t>17</a:t>
            </a:fld>
            <a:endParaRPr lang="en-CH"/>
          </a:p>
        </p:txBody>
      </p:sp>
    </p:spTree>
    <p:extLst>
      <p:ext uri="{BB962C8B-B14F-4D97-AF65-F5344CB8AC3E}">
        <p14:creationId xmlns:p14="http://schemas.microsoft.com/office/powerpoint/2010/main" val="2271641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FEM could also be used here. </a:t>
            </a:r>
          </a:p>
          <a:p>
            <a:endParaRPr lang="en-US" dirty="0"/>
          </a:p>
          <a:p>
            <a:r>
              <a:rPr lang="en-US" dirty="0"/>
              <a:t>What we need is to use a model as  a transition between the FEM simulation and the real world observation.</a:t>
            </a:r>
          </a:p>
          <a:p>
            <a:endParaRPr lang="en-US" dirty="0"/>
          </a:p>
          <a:p>
            <a:r>
              <a:rPr lang="en-US" dirty="0"/>
              <a:t>First method, force distribution  </a:t>
            </a:r>
          </a:p>
          <a:p>
            <a:endParaRPr lang="en-US" dirty="0"/>
          </a:p>
          <a:p>
            <a:r>
              <a:rPr lang="en-US" dirty="0"/>
              <a:t>Second method , optical flow + force distribution</a:t>
            </a:r>
          </a:p>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18</a:t>
            </a:fld>
            <a:endParaRPr lang="en-CH"/>
          </a:p>
        </p:txBody>
      </p:sp>
    </p:spTree>
    <p:extLst>
      <p:ext uri="{BB962C8B-B14F-4D97-AF65-F5344CB8AC3E}">
        <p14:creationId xmlns:p14="http://schemas.microsoft.com/office/powerpoint/2010/main" val="1137993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Specific Task: In-hand pose of </a:t>
            </a:r>
            <a:r>
              <a:rPr lang="en-US" dirty="0" err="1"/>
              <a:t>tubar</a:t>
            </a:r>
            <a:r>
              <a:rPr lang="en-US" dirty="0"/>
              <a:t> objects.</a:t>
            </a:r>
          </a:p>
          <a:p>
            <a:endParaRPr lang="en-US" dirty="0"/>
          </a:p>
          <a:p>
            <a:r>
              <a:rPr lang="en-US" dirty="0"/>
              <a:t>The transformation could also be learned using a </a:t>
            </a:r>
            <a:r>
              <a:rPr lang="en-US" dirty="0" err="1"/>
              <a:t>CycleGAN</a:t>
            </a:r>
            <a:r>
              <a:rPr lang="en-US" dirty="0"/>
              <a:t>.</a:t>
            </a:r>
          </a:p>
          <a:p>
            <a:endParaRPr lang="en-US" dirty="0"/>
          </a:p>
          <a:p>
            <a:r>
              <a:rPr lang="en-US" dirty="0" err="1"/>
              <a:t>CycleGAN</a:t>
            </a:r>
            <a:r>
              <a:rPr lang="en-US" dirty="0"/>
              <a:t>-like architecture model the transformation from simulated image to realistic representation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19</a:t>
            </a:fld>
            <a:endParaRPr lang="en-CH"/>
          </a:p>
        </p:txBody>
      </p:sp>
    </p:spTree>
    <p:extLst>
      <p:ext uri="{BB962C8B-B14F-4D97-AF65-F5344CB8AC3E}">
        <p14:creationId xmlns:p14="http://schemas.microsoft.com/office/powerpoint/2010/main" val="249292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Encoders </a:t>
            </a:r>
            <a:r>
              <a:rPr lang="en-US" altLang="zh-CN" dirty="0"/>
              <a:t>inside motor </a:t>
            </a:r>
          </a:p>
          <a:p>
            <a:endParaRPr lang="en-US" dirty="0"/>
          </a:p>
          <a:p>
            <a:r>
              <a:rPr lang="en-US" dirty="0"/>
              <a:t>Angular velocity , torque -&gt; electrical data </a:t>
            </a:r>
          </a:p>
          <a:p>
            <a:endParaRPr lang="en-US" dirty="0"/>
          </a:p>
          <a:p>
            <a:endParaRPr lang="en-CH" dirty="0"/>
          </a:p>
          <a:p>
            <a:r>
              <a:rPr lang="en-US" dirty="0"/>
              <a:t>In this simulation framework called </a:t>
            </a:r>
            <a:r>
              <a:rPr lang="en-US" dirty="0" err="1"/>
              <a:t>NeuraonGym</a:t>
            </a:r>
            <a:r>
              <a:rPr lang="en-US" dirty="0"/>
              <a:t>, the encoders are modeled using </a:t>
            </a:r>
            <a:r>
              <a:rPr lang="en-US" dirty="0" err="1"/>
              <a:t>Guassian</a:t>
            </a:r>
            <a:r>
              <a:rPr lang="en-US" dirty="0"/>
              <a:t> noise </a:t>
            </a:r>
          </a:p>
          <a:p>
            <a:endParaRPr lang="en-US" dirty="0"/>
          </a:p>
          <a:p>
            <a:endParaRPr lang="en-US" dirty="0"/>
          </a:p>
          <a:p>
            <a:r>
              <a:rPr lang="en-US" dirty="0"/>
              <a:t>/how to get \mu \sigma</a:t>
            </a:r>
          </a:p>
          <a:p>
            <a:r>
              <a:rPr lang="en-US" dirty="0"/>
              <a:t>/not much work on encoders</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20</a:t>
            </a:fld>
            <a:endParaRPr lang="en-CH"/>
          </a:p>
        </p:txBody>
      </p:sp>
    </p:spTree>
    <p:extLst>
      <p:ext uri="{BB962C8B-B14F-4D97-AF65-F5344CB8AC3E}">
        <p14:creationId xmlns:p14="http://schemas.microsoft.com/office/powerpoint/2010/main" val="360772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CNN + LSTM to handle the information from camera</a:t>
            </a:r>
          </a:p>
          <a:p>
            <a:endParaRPr lang="en-US" dirty="0"/>
          </a:p>
          <a:p>
            <a:r>
              <a:rPr lang="en-US" dirty="0"/>
              <a:t>intuitive</a:t>
            </a:r>
          </a:p>
          <a:p>
            <a:endParaRPr lang="en-US" dirty="0"/>
          </a:p>
          <a:p>
            <a:r>
              <a:rPr lang="en-US" dirty="0"/>
              <a:t>Gray part is the policy</a:t>
            </a:r>
          </a:p>
          <a:p>
            <a:r>
              <a:rPr lang="en-US" dirty="0"/>
              <a:t> </a:t>
            </a:r>
          </a:p>
          <a:p>
            <a:r>
              <a:rPr lang="en-US" dirty="0"/>
              <a:t>Others are simulation</a:t>
            </a:r>
          </a:p>
          <a:p>
            <a:endParaRPr lang="en-US" dirty="0"/>
          </a:p>
          <a:p>
            <a:r>
              <a:rPr lang="en-US" dirty="0"/>
              <a:t>Advantage:</a:t>
            </a:r>
          </a:p>
          <a:p>
            <a:r>
              <a:rPr lang="en-US" dirty="0"/>
              <a:t> </a:t>
            </a:r>
          </a:p>
          <a:p>
            <a:r>
              <a:rPr lang="en-US" dirty="0"/>
              <a:t> It could learn from the past (LSTM)</a:t>
            </a:r>
          </a:p>
          <a:p>
            <a:endParaRPr lang="en-US" dirty="0"/>
          </a:p>
          <a:p>
            <a:r>
              <a:rPr lang="en-US" altLang="zh-CN" dirty="0"/>
              <a:t>Limitation:</a:t>
            </a:r>
          </a:p>
          <a:p>
            <a:r>
              <a:rPr lang="en-US" dirty="0"/>
              <a:t>During the training, LiDAR is required</a:t>
            </a:r>
          </a:p>
          <a:p>
            <a:r>
              <a:rPr lang="en-US" dirty="0"/>
              <a:t>For object-centric feature</a:t>
            </a:r>
          </a:p>
          <a:p>
            <a:endParaRPr lang="en-US" dirty="0"/>
          </a:p>
          <a:p>
            <a:r>
              <a:rPr lang="en-US" dirty="0"/>
              <a:t>Manually adjustment</a:t>
            </a:r>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GAIL : Generative Adversarial Imitation Learning</a:t>
            </a:r>
          </a:p>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3</a:t>
            </a:fld>
            <a:endParaRPr lang="en-CH"/>
          </a:p>
        </p:txBody>
      </p:sp>
    </p:spTree>
    <p:extLst>
      <p:ext uri="{BB962C8B-B14F-4D97-AF65-F5344CB8AC3E}">
        <p14:creationId xmlns:p14="http://schemas.microsoft.com/office/powerpoint/2010/main" val="1771886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dirty="0"/>
              <a:t>Group papers in one slide ( 2</a:t>
            </a:r>
            <a:r>
              <a:rPr lang="en-US" baseline="30000" dirty="0"/>
              <a:t>nd</a:t>
            </a:r>
            <a:r>
              <a:rPr lang="en-US" dirty="0"/>
              <a:t> slide )</a:t>
            </a:r>
          </a:p>
          <a:p>
            <a:pPr marL="228600" indent="-228600">
              <a:buAutoNum type="arabicPeriod"/>
            </a:pPr>
            <a:r>
              <a:rPr lang="en-US" dirty="0"/>
              <a:t>One example in depth, not all </a:t>
            </a:r>
          </a:p>
          <a:p>
            <a:pPr marL="228600" indent="-228600">
              <a:buAutoNum type="arabicPeriod"/>
            </a:pPr>
            <a:r>
              <a:rPr lang="en-US" dirty="0"/>
              <a:t>Reduce text , remove figure </a:t>
            </a:r>
            <a:r>
              <a:rPr lang="en-US" dirty="0" err="1"/>
              <a:t>capation</a:t>
            </a:r>
            <a:r>
              <a:rPr lang="en-US" dirty="0"/>
              <a:t>  done</a:t>
            </a:r>
          </a:p>
          <a:p>
            <a:pPr marL="228600" indent="-228600">
              <a:buAutoNum type="arabicPeriod"/>
            </a:pPr>
            <a:r>
              <a:rPr lang="en-US" dirty="0"/>
              <a:t>Reference (in </a:t>
            </a:r>
            <a:r>
              <a:rPr lang="en-US" dirty="0" err="1"/>
              <a:t>content+year</a:t>
            </a:r>
            <a:r>
              <a:rPr lang="en-US" dirty="0"/>
              <a:t>, end reference) done</a:t>
            </a:r>
          </a:p>
          <a:p>
            <a:pPr marL="228600" indent="-228600">
              <a:buAutoNum type="arabicPeriod"/>
            </a:pPr>
            <a:r>
              <a:rPr lang="en-US" dirty="0"/>
              <a:t>Each slide 20-30 s </a:t>
            </a:r>
          </a:p>
          <a:p>
            <a:pPr marL="228600" indent="-228600">
              <a:buAutoNum type="arabicPeriod"/>
            </a:pPr>
            <a:r>
              <a:rPr lang="en-US" dirty="0"/>
              <a:t>Not detailed in one paper </a:t>
            </a:r>
          </a:p>
          <a:p>
            <a:pPr marL="228600" indent="-228600">
              <a:buAutoNum type="arabicPeriod"/>
            </a:pPr>
            <a:r>
              <a:rPr lang="en-US" dirty="0"/>
              <a:t>Talk slow </a:t>
            </a:r>
          </a:p>
          <a:p>
            <a:pPr marL="228600" indent="-228600">
              <a:buAutoNum type="arabicPeriod"/>
            </a:pPr>
            <a:r>
              <a:rPr lang="en-US" dirty="0"/>
              <a:t>Numbering papers, slides</a:t>
            </a:r>
          </a:p>
          <a:p>
            <a:pPr marL="228600" indent="-228600">
              <a:buAutoNum type="arabicPeriod"/>
            </a:pPr>
            <a:r>
              <a:rPr lang="en-US" dirty="0"/>
              <a:t>Icon on top (title, subtitle) done</a:t>
            </a:r>
          </a:p>
          <a:p>
            <a:pPr marL="228600" indent="-228600">
              <a:buAutoNum type="arabicPeriod"/>
            </a:pPr>
            <a:r>
              <a:rPr lang="en-US" dirty="0"/>
              <a:t>Pop up (animation)</a:t>
            </a:r>
          </a:p>
          <a:p>
            <a:pPr marL="228600" indent="-228600">
              <a:buAutoNum type="arabicPeriod"/>
            </a:pPr>
            <a:r>
              <a:rPr lang="en-US" dirty="0"/>
              <a:t>Time limit (10min)</a:t>
            </a:r>
          </a:p>
          <a:p>
            <a:pPr marL="228600" indent="-228600">
              <a:buAutoNum type="arabicPeriod"/>
            </a:pPr>
            <a:r>
              <a:rPr lang="en-US" dirty="0"/>
              <a:t>First slides (categories/abstract information)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22</a:t>
            </a:fld>
            <a:endParaRPr lang="en-CH"/>
          </a:p>
        </p:txBody>
      </p:sp>
    </p:spTree>
    <p:extLst>
      <p:ext uri="{BB962C8B-B14F-4D97-AF65-F5344CB8AC3E}">
        <p14:creationId xmlns:p14="http://schemas.microsoft.com/office/powerpoint/2010/main" val="404222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5-7 mins video</a:t>
            </a:r>
          </a:p>
          <a:p>
            <a:r>
              <a:rPr lang="en-US" dirty="0"/>
              <a:t>Camera pose : COLMAP </a:t>
            </a:r>
          </a:p>
          <a:p>
            <a:r>
              <a:rPr lang="en-US" dirty="0"/>
              <a:t>Simulator : dynamics object</a:t>
            </a:r>
          </a:p>
          <a:p>
            <a:endParaRPr lang="en-US" dirty="0"/>
          </a:p>
          <a:p>
            <a:r>
              <a:rPr lang="en-US" dirty="0"/>
              <a:t>Advantage:</a:t>
            </a:r>
          </a:p>
          <a:p>
            <a:pPr marL="228600" indent="-228600">
              <a:buAutoNum type="arabicPeriod"/>
            </a:pPr>
            <a:r>
              <a:rPr lang="en-US" dirty="0"/>
              <a:t>High precision from Nerf</a:t>
            </a:r>
          </a:p>
          <a:p>
            <a:pPr marL="228600" indent="-228600">
              <a:buAutoNum type="arabicPeriod"/>
            </a:pPr>
            <a:r>
              <a:rPr lang="en-US" dirty="0"/>
              <a:t>Easy to construct the environment  (a generic phone)</a:t>
            </a:r>
          </a:p>
          <a:p>
            <a:pPr marL="228600" indent="-228600">
              <a:buAutoNum type="arabicPeriod"/>
            </a:pPr>
            <a:endParaRPr lang="en-US" dirty="0"/>
          </a:p>
          <a:p>
            <a:r>
              <a:rPr lang="en-US" dirty="0"/>
              <a:t>Limitation</a:t>
            </a:r>
          </a:p>
          <a:p>
            <a:pPr marL="228600" indent="-228600">
              <a:buAutoNum type="arabicPeriod"/>
            </a:pPr>
            <a:r>
              <a:rPr lang="en-US" dirty="0"/>
              <a:t>Manual postprocessing, robot camera -&gt; simulator</a:t>
            </a:r>
          </a:p>
          <a:p>
            <a:pPr marL="228600" indent="-228600">
              <a:buAutoNum type="arabicPeriod"/>
            </a:pPr>
            <a:r>
              <a:rPr lang="en-US" dirty="0"/>
              <a:t>Long time processing and high computational intensity </a:t>
            </a:r>
          </a:p>
          <a:p>
            <a:pPr marL="0" indent="0">
              <a:buNone/>
            </a:pPr>
            <a:r>
              <a:rPr lang="en-US" altLang="zh-CN" dirty="0"/>
              <a:t>3.   Dynamic (</a:t>
            </a:r>
            <a:r>
              <a:rPr lang="en-US" altLang="zh-CN" dirty="0" err="1"/>
              <a:t>MuJoCo</a:t>
            </a:r>
            <a:r>
              <a:rPr lang="en-US" altLang="zh-CN" dirty="0"/>
              <a:t>)-Static(Nerf) Object separation</a:t>
            </a:r>
          </a:p>
          <a:p>
            <a:pPr marL="228600" indent="-228600">
              <a:buAutoNum type="arabicPeriod" startAt="3"/>
            </a:pPr>
            <a:endParaRPr lang="en-US" dirty="0"/>
          </a:p>
          <a:p>
            <a:pPr marL="228600" indent="-228600">
              <a:buAutoNum type="arabicPeriod" startAt="3"/>
            </a:pPr>
            <a:endParaRPr lang="en-US" dirty="0"/>
          </a:p>
          <a:p>
            <a:r>
              <a:rPr lang="en-US" dirty="0"/>
              <a:t>fuse Dynamic + Static</a:t>
            </a:r>
          </a:p>
          <a:p>
            <a:r>
              <a:rPr lang="en-US" dirty="0"/>
              <a:t>Simulation Environment</a:t>
            </a:r>
          </a:p>
          <a:p>
            <a:r>
              <a:rPr lang="en-US" dirty="0"/>
              <a:t>  Relation to Last Work:</a:t>
            </a:r>
          </a:p>
          <a:p>
            <a:r>
              <a:rPr lang="en-US" dirty="0"/>
              <a:t>    1. Neural Scene</a:t>
            </a:r>
          </a:p>
          <a:p>
            <a:r>
              <a:rPr lang="en-US" dirty="0"/>
              <a:t>  Advantage:</a:t>
            </a:r>
          </a:p>
          <a:p>
            <a:r>
              <a:rPr lang="en-US" dirty="0"/>
              <a:t>    1. Less complexity (without training a Nerf)</a:t>
            </a:r>
          </a:p>
          <a:p>
            <a:r>
              <a:rPr lang="en-US" dirty="0"/>
              <a:t>    2. couple dynamic objects and static objects</a:t>
            </a:r>
          </a:p>
          <a:p>
            <a:endParaRPr lang="en-US" dirty="0"/>
          </a:p>
          <a:p>
            <a:r>
              <a:rPr lang="en-US" dirty="0"/>
              <a:t>Limitation:</a:t>
            </a:r>
          </a:p>
          <a:p>
            <a:r>
              <a:rPr lang="en-US" dirty="0"/>
              <a:t>    1. LiDAR required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Neural Sensor</a:t>
            </a:r>
          </a:p>
          <a:p>
            <a:pPr marL="0" indent="0">
              <a:buNone/>
            </a:pPr>
            <a:r>
              <a:rPr lang="en-US" dirty="0"/>
              <a:t>  CNN modeling</a:t>
            </a:r>
          </a:p>
          <a:p>
            <a:pPr marL="0" indent="0">
              <a:buNone/>
            </a:pPr>
            <a:endParaRPr lang="en-US" dirty="0"/>
          </a:p>
          <a:p>
            <a:pPr marL="0" indent="0">
              <a:buNone/>
            </a:pPr>
            <a:r>
              <a:rPr lang="en-US" dirty="0"/>
              <a:t>Closed loop simulation</a:t>
            </a:r>
            <a:endParaRPr lang="en-CH" dirty="0"/>
          </a:p>
          <a:p>
            <a:pPr marL="0" indent="0">
              <a:buNone/>
            </a:pPr>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4</a:t>
            </a:fld>
            <a:endParaRPr lang="en-CH"/>
          </a:p>
        </p:txBody>
      </p:sp>
    </p:spTree>
    <p:extLst>
      <p:ext uri="{BB962C8B-B14F-4D97-AF65-F5344CB8AC3E}">
        <p14:creationId xmlns:p14="http://schemas.microsoft.com/office/powerpoint/2010/main" val="1812896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Apart from environment creation,</a:t>
            </a:r>
          </a:p>
          <a:p>
            <a:endParaRPr lang="en-US" dirty="0"/>
          </a:p>
          <a:p>
            <a:r>
              <a:rPr lang="en-US" dirty="0"/>
              <a:t>Dataset Augmentation</a:t>
            </a:r>
          </a:p>
          <a:p>
            <a:endParaRPr lang="en-US" dirty="0"/>
          </a:p>
          <a:p>
            <a:r>
              <a:rPr lang="en-US" dirty="0" err="1"/>
              <a:t>Surfel</a:t>
            </a:r>
            <a:r>
              <a:rPr lang="en-US" dirty="0"/>
              <a:t> is gained from LiDAR </a:t>
            </a:r>
          </a:p>
          <a:p>
            <a:endParaRPr lang="en-US" dirty="0"/>
          </a:p>
          <a:p>
            <a:r>
              <a:rPr lang="en-US" dirty="0" err="1"/>
              <a:t>SurfelGAN</a:t>
            </a:r>
            <a:r>
              <a:rPr lang="en-US" dirty="0"/>
              <a:t> : (</a:t>
            </a:r>
            <a:r>
              <a:rPr lang="en-US" dirty="0" err="1"/>
              <a:t>Surfel</a:t>
            </a:r>
            <a:r>
              <a:rPr lang="en-US" dirty="0"/>
              <a:t> Rendered image + Segmentation) -&gt; 2D camera image</a:t>
            </a:r>
          </a:p>
          <a:p>
            <a:endParaRPr lang="en-US" dirty="0"/>
          </a:p>
          <a:p>
            <a:r>
              <a:rPr lang="en-US" dirty="0" err="1"/>
              <a:t>Pupose</a:t>
            </a:r>
            <a:r>
              <a:rPr lang="en-US" dirty="0"/>
              <a:t>: generate realistic image</a:t>
            </a:r>
          </a:p>
          <a:p>
            <a:endParaRPr lang="en-US" dirty="0"/>
          </a:p>
          <a:p>
            <a:r>
              <a:rPr lang="en-US" dirty="0"/>
              <a:t>Limitation : </a:t>
            </a:r>
          </a:p>
          <a:p>
            <a:r>
              <a:rPr lang="en-US" dirty="0"/>
              <a:t>  1. unable to recover  from broken geometry</a:t>
            </a:r>
          </a:p>
          <a:p>
            <a:r>
              <a:rPr lang="en-US" dirty="0"/>
              <a:t>  2. Hallucination : </a:t>
            </a:r>
            <a:r>
              <a:rPr lang="en-US" dirty="0" err="1"/>
              <a:t>surfel</a:t>
            </a:r>
            <a:r>
              <a:rPr lang="en-US" dirty="0"/>
              <a:t> map doesn’t cover</a:t>
            </a:r>
            <a:endParaRPr lang="en-CH" dirty="0"/>
          </a:p>
          <a:p>
            <a:endParaRPr lang="en-US" dirty="0"/>
          </a:p>
          <a:p>
            <a:endParaRPr lang="en-US" dirty="0"/>
          </a:p>
          <a:p>
            <a:r>
              <a:rPr lang="en-US" dirty="0"/>
              <a:t>Relationship To Last Work:</a:t>
            </a:r>
          </a:p>
          <a:p>
            <a:r>
              <a:rPr lang="en-US" dirty="0"/>
              <a:t>  Dataset Augmentation</a:t>
            </a:r>
          </a:p>
          <a:p>
            <a:endParaRPr lang="en-US" dirty="0"/>
          </a:p>
          <a:p>
            <a:r>
              <a:rPr lang="en-US" altLang="zh-CN" dirty="0"/>
              <a:t>Pipeline : </a:t>
            </a:r>
          </a:p>
          <a:p>
            <a:r>
              <a:rPr lang="en-US" dirty="0"/>
              <a:t>  first, generate a bunch of real world interactive dataset </a:t>
            </a:r>
          </a:p>
          <a:p>
            <a:r>
              <a:rPr lang="en-US" dirty="0"/>
              <a:t>  second, sample a subset from it, and optimize the parameters in the simulation to close the gap between. </a:t>
            </a:r>
          </a:p>
          <a:p>
            <a:r>
              <a:rPr lang="en-US" dirty="0"/>
              <a:t>  third, generate a bunch of simulation interactive dataset </a:t>
            </a:r>
          </a:p>
          <a:p>
            <a:r>
              <a:rPr lang="en-US" dirty="0"/>
              <a:t>  last, combine </a:t>
            </a:r>
            <a:r>
              <a:rPr lang="en-US" dirty="0" err="1"/>
              <a:t>reald</a:t>
            </a:r>
            <a:r>
              <a:rPr lang="en-US" dirty="0"/>
              <a:t> interactive dataset and simulation interactive dataset to train the policy </a:t>
            </a:r>
          </a:p>
          <a:p>
            <a:endParaRPr lang="en-US" dirty="0"/>
          </a:p>
          <a:p>
            <a:r>
              <a:rPr lang="en-US" dirty="0"/>
              <a:t>Advantage:</a:t>
            </a:r>
          </a:p>
          <a:p>
            <a:r>
              <a:rPr lang="en-US" dirty="0"/>
              <a:t>  1. simple and efficient</a:t>
            </a:r>
          </a:p>
          <a:p>
            <a:endParaRPr lang="en-US" dirty="0"/>
          </a:p>
          <a:p>
            <a:r>
              <a:rPr lang="en-US" dirty="0"/>
              <a:t>Limitation </a:t>
            </a:r>
            <a:r>
              <a:rPr lang="zh-CN" altLang="en-US" dirty="0"/>
              <a:t>：</a:t>
            </a:r>
            <a:endParaRPr lang="en-US" altLang="zh-CN" dirty="0"/>
          </a:p>
          <a:p>
            <a:r>
              <a:rPr lang="en-US" dirty="0"/>
              <a:t>  1. can hard to extend to other task  (Planar Robot Casting)</a:t>
            </a:r>
            <a:endParaRPr lang="en-CH" dirty="0"/>
          </a:p>
          <a:p>
            <a:endParaRPr lang="en-CH" dirty="0"/>
          </a:p>
          <a:p>
            <a:endParaRPr lang="en-US" dirty="0"/>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5</a:t>
            </a:fld>
            <a:endParaRPr lang="en-CH"/>
          </a:p>
        </p:txBody>
      </p:sp>
    </p:spTree>
    <p:extLst>
      <p:ext uri="{BB962C8B-B14F-4D97-AF65-F5344CB8AC3E}">
        <p14:creationId xmlns:p14="http://schemas.microsoft.com/office/powerpoint/2010/main" val="111907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RGB camera is always limited to one kind of  information.</a:t>
            </a:r>
          </a:p>
          <a:p>
            <a:endParaRPr lang="en-US" dirty="0"/>
          </a:p>
          <a:p>
            <a:r>
              <a:rPr lang="en-US" dirty="0"/>
              <a:t>3D position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6</a:t>
            </a:fld>
            <a:endParaRPr lang="en-CH"/>
          </a:p>
        </p:txBody>
      </p:sp>
    </p:spTree>
    <p:extLst>
      <p:ext uri="{BB962C8B-B14F-4D97-AF65-F5344CB8AC3E}">
        <p14:creationId xmlns:p14="http://schemas.microsoft.com/office/powerpoint/2010/main" val="283652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As for LiDAR</a:t>
            </a:r>
          </a:p>
          <a:p>
            <a:r>
              <a:rPr lang="en-US" dirty="0"/>
              <a:t>Uncertainty Phenomenon</a:t>
            </a:r>
          </a:p>
          <a:p>
            <a:pPr marL="228600" indent="-228600">
              <a:buAutoNum type="arabicPeriod"/>
            </a:pPr>
            <a:r>
              <a:rPr lang="en-US" dirty="0"/>
              <a:t>Unreturned pulse because of fast amplitude decay </a:t>
            </a:r>
          </a:p>
          <a:p>
            <a:pPr marL="228600" indent="-228600">
              <a:buAutoNum type="arabicPeriod"/>
            </a:pPr>
            <a:r>
              <a:rPr lang="en-US" dirty="0"/>
              <a:t>Multiple </a:t>
            </a:r>
            <a:r>
              <a:rPr lang="en-US" dirty="0" err="1"/>
              <a:t>echos</a:t>
            </a:r>
            <a:r>
              <a:rPr lang="en-US" dirty="0"/>
              <a:t> caused by multiple surfaces</a:t>
            </a:r>
          </a:p>
          <a:p>
            <a:pPr marL="228600" indent="-228600">
              <a:buAutoNum type="arabicPeriod"/>
            </a:pPr>
            <a:r>
              <a:rPr lang="en-US" dirty="0"/>
              <a:t>Spurious returns caused by beam divergence </a:t>
            </a:r>
          </a:p>
          <a:p>
            <a:pPr marL="228600" indent="-228600">
              <a:buAutoNum type="arabicPeriod"/>
            </a:pPr>
            <a:r>
              <a:rPr lang="en-US" dirty="0"/>
              <a:t>Noisy points caused by ambiguity in </a:t>
            </a:r>
            <a:r>
              <a:rPr lang="en-US" dirty="0" err="1"/>
              <a:t>wavepeak</a:t>
            </a: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r>
              <a:rPr lang="en-US" dirty="0"/>
              <a:t>Noise model for LiDAR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noise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drop points</a:t>
            </a:r>
          </a:p>
          <a:p>
            <a:endParaRPr lang="en-US" dirty="0"/>
          </a:p>
          <a:p>
            <a:r>
              <a:rPr lang="en-US" dirty="0"/>
              <a:t>gaussian distribution</a:t>
            </a:r>
          </a:p>
          <a:p>
            <a:r>
              <a:rPr lang="en-US" dirty="0"/>
              <a:t> deviation of the gaussian model </a:t>
            </a:r>
          </a:p>
          <a:p>
            <a:r>
              <a:rPr lang="en-US" altLang="zh-CN" dirty="0"/>
              <a:t>Point dropout model</a:t>
            </a:r>
          </a:p>
          <a:p>
            <a:r>
              <a:rPr lang="en-US" dirty="0"/>
              <a:t> Bernoulli distribution</a:t>
            </a:r>
          </a:p>
          <a:p>
            <a:r>
              <a:rPr lang="en-US" dirty="0"/>
              <a:t>Quadratic polynomial</a:t>
            </a:r>
            <a:endParaRPr lang="en-CH" dirty="0"/>
          </a:p>
          <a:p>
            <a:pPr marL="228600" indent="-228600">
              <a:buAutoNum type="arabicPeriod"/>
            </a:pP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7</a:t>
            </a:fld>
            <a:endParaRPr lang="en-CH"/>
          </a:p>
        </p:txBody>
      </p:sp>
    </p:spTree>
    <p:extLst>
      <p:ext uri="{BB962C8B-B14F-4D97-AF65-F5344CB8AC3E}">
        <p14:creationId xmlns:p14="http://schemas.microsoft.com/office/powerpoint/2010/main" val="170334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Neural Network Modeling</a:t>
            </a:r>
          </a:p>
          <a:p>
            <a:endParaRPr lang="en-US" dirty="0"/>
          </a:p>
          <a:p>
            <a:r>
              <a:rPr lang="en-US" dirty="0"/>
              <a:t>Similar to </a:t>
            </a:r>
            <a:r>
              <a:rPr lang="en-US" dirty="0" err="1"/>
              <a:t>SurfelGAN</a:t>
            </a:r>
            <a:endParaRPr lang="en-US" dirty="0"/>
          </a:p>
          <a:p>
            <a:endParaRPr lang="en-US" dirty="0"/>
          </a:p>
          <a:p>
            <a:r>
              <a:rPr lang="en-US" dirty="0"/>
              <a:t>Model the transition from simulated LiDAR to sim LiDAR using Cycle GAN</a:t>
            </a:r>
          </a:p>
          <a:p>
            <a:endParaRPr lang="en-US" dirty="0"/>
          </a:p>
          <a:p>
            <a:r>
              <a:rPr lang="en-US" dirty="0"/>
              <a:t>Generate high realistic LiDAR</a:t>
            </a:r>
          </a:p>
          <a:p>
            <a:endParaRPr lang="en-US" dirty="0"/>
          </a:p>
          <a:p>
            <a:endParaRPr lang="en-US" dirty="0"/>
          </a:p>
          <a:p>
            <a:r>
              <a:rPr lang="en-US" dirty="0" err="1"/>
              <a:t>Futher</a:t>
            </a:r>
            <a:r>
              <a:rPr lang="en-US" dirty="0"/>
              <a:t> from (same author) last work</a:t>
            </a:r>
          </a:p>
          <a:p>
            <a:endParaRPr lang="en-US" dirty="0"/>
          </a:p>
          <a:p>
            <a:r>
              <a:rPr lang="en-US" dirty="0"/>
              <a:t>Here, they use a general generation model which can be </a:t>
            </a:r>
            <a:r>
              <a:rPr lang="en-US" dirty="0" err="1"/>
              <a:t>CycleGAN</a:t>
            </a:r>
            <a:r>
              <a:rPr lang="en-US" dirty="0"/>
              <a:t>, Neural Style Transfer</a:t>
            </a:r>
          </a:p>
          <a:p>
            <a:endParaRPr lang="en-US" dirty="0"/>
          </a:p>
          <a:p>
            <a:r>
              <a:rPr lang="en-US" altLang="zh-CN" dirty="0"/>
              <a:t>The total </a:t>
            </a:r>
            <a:r>
              <a:rPr lang="en-US" altLang="zh-CN" dirty="0" err="1"/>
              <a:t>trainig</a:t>
            </a:r>
            <a:r>
              <a:rPr lang="en-US" altLang="zh-CN" dirty="0"/>
              <a:t> dataset is the combination of realistic dataset and augmented dataset</a:t>
            </a:r>
            <a:endParaRPr lang="en-US" dirty="0"/>
          </a:p>
          <a:p>
            <a:endParaRPr lang="en-US" b="1" dirty="0"/>
          </a:p>
          <a:p>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8</a:t>
            </a:fld>
            <a:endParaRPr lang="en-CH"/>
          </a:p>
        </p:txBody>
      </p:sp>
    </p:spTree>
    <p:extLst>
      <p:ext uri="{BB962C8B-B14F-4D97-AF65-F5344CB8AC3E}">
        <p14:creationId xmlns:p14="http://schemas.microsoft.com/office/powerpoint/2010/main" val="282191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There is also a work provide the sensor modeling for Kinect. </a:t>
            </a:r>
          </a:p>
          <a:p>
            <a:endParaRPr lang="en-US" dirty="0"/>
          </a:p>
          <a:p>
            <a:r>
              <a:rPr lang="en-US" dirty="0"/>
              <a:t>Based on these modeling, they could  sperate the noise into three categories</a:t>
            </a:r>
          </a:p>
          <a:p>
            <a:endParaRPr lang="en-US" dirty="0"/>
          </a:p>
        </p:txBody>
      </p:sp>
      <p:sp>
        <p:nvSpPr>
          <p:cNvPr id="4" name="灯片编号占位符 3"/>
          <p:cNvSpPr>
            <a:spLocks noGrp="1"/>
          </p:cNvSpPr>
          <p:nvPr>
            <p:ph type="sldNum" sz="quarter" idx="5"/>
          </p:nvPr>
        </p:nvSpPr>
        <p:spPr/>
        <p:txBody>
          <a:bodyPr/>
          <a:lstStyle/>
          <a:p>
            <a:fld id="{82E1B5B5-00EF-4730-872A-CBF44A758014}" type="slidenum">
              <a:rPr lang="en-CH" smtClean="0"/>
              <a:t>9</a:t>
            </a:fld>
            <a:endParaRPr lang="en-CH"/>
          </a:p>
        </p:txBody>
      </p:sp>
    </p:spTree>
    <p:extLst>
      <p:ext uri="{BB962C8B-B14F-4D97-AF65-F5344CB8AC3E}">
        <p14:creationId xmlns:p14="http://schemas.microsoft.com/office/powerpoint/2010/main" val="274118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work sim2real2sim focus on DRC(DARPA Robotics Challenge) Plug task</a:t>
            </a:r>
            <a:endParaRPr lang="en-CH" dirty="0"/>
          </a:p>
          <a:p>
            <a:endParaRPr lang="en-US" dirty="0"/>
          </a:p>
          <a:p>
            <a:endParaRPr lang="en-US" dirty="0"/>
          </a:p>
          <a:p>
            <a:r>
              <a:rPr lang="en-US" dirty="0"/>
              <a:t>They use a visual </a:t>
            </a:r>
            <a:r>
              <a:rPr lang="en-US" dirty="0" err="1"/>
              <a:t>servoing</a:t>
            </a:r>
            <a:r>
              <a:rPr lang="en-US" dirty="0"/>
              <a:t> approach, which uses the reverse Jacobian of the difference between preinsert frame and cable tip frame to align the pose. Therefore, it could update the parameters in the simulation.</a:t>
            </a:r>
            <a:endParaRPr lang="en-CH" dirty="0"/>
          </a:p>
        </p:txBody>
      </p:sp>
      <p:sp>
        <p:nvSpPr>
          <p:cNvPr id="4" name="灯片编号占位符 3"/>
          <p:cNvSpPr>
            <a:spLocks noGrp="1"/>
          </p:cNvSpPr>
          <p:nvPr>
            <p:ph type="sldNum" sz="quarter" idx="5"/>
          </p:nvPr>
        </p:nvSpPr>
        <p:spPr/>
        <p:txBody>
          <a:bodyPr/>
          <a:lstStyle/>
          <a:p>
            <a:fld id="{82E1B5B5-00EF-4730-872A-CBF44A758014}" type="slidenum">
              <a:rPr lang="en-CH" smtClean="0"/>
              <a:t>10</a:t>
            </a:fld>
            <a:endParaRPr lang="en-CH"/>
          </a:p>
        </p:txBody>
      </p:sp>
    </p:spTree>
    <p:extLst>
      <p:ext uri="{BB962C8B-B14F-4D97-AF65-F5344CB8AC3E}">
        <p14:creationId xmlns:p14="http://schemas.microsoft.com/office/powerpoint/2010/main" val="148640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BB5D8-CB80-28D9-A33C-EB961E1EB5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CH"/>
          </a:p>
        </p:txBody>
      </p:sp>
      <p:sp>
        <p:nvSpPr>
          <p:cNvPr id="3" name="副标题 2">
            <a:extLst>
              <a:ext uri="{FF2B5EF4-FFF2-40B4-BE49-F238E27FC236}">
                <a16:creationId xmlns:a16="http://schemas.microsoft.com/office/drawing/2014/main" id="{29673095-D9D6-FF1B-E434-6BBC63F525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CH"/>
          </a:p>
        </p:txBody>
      </p:sp>
      <p:sp>
        <p:nvSpPr>
          <p:cNvPr id="4" name="日期占位符 3">
            <a:extLst>
              <a:ext uri="{FF2B5EF4-FFF2-40B4-BE49-F238E27FC236}">
                <a16:creationId xmlns:a16="http://schemas.microsoft.com/office/drawing/2014/main" id="{E44D1FC4-AC86-3014-8CD9-59983388C3EC}"/>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7725895F-F865-4CE8-A977-87101FC7522D}"/>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A25B6B53-803F-8E63-7830-D1B5A8CC8DE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67094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5F1B7-5363-D0BB-604B-48F5FFA67DD9}"/>
              </a:ext>
            </a:extLst>
          </p:cNvPr>
          <p:cNvSpPr>
            <a:spLocks noGrp="1"/>
          </p:cNvSpPr>
          <p:nvPr>
            <p:ph type="title"/>
          </p:nvPr>
        </p:nvSpPr>
        <p:spPr/>
        <p:txBody>
          <a:bodyPr/>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4464F063-DDE6-216E-1DF8-CF9B8385822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41DF19A0-D264-EFD4-18CD-B91F19F5D924}"/>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37616118-104E-D89B-4792-8F24626824FB}"/>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27671C5D-2CBC-5909-FFCE-9B4F5597211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66192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D291670-BC8B-B954-D14A-328E5BF405C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CH"/>
          </a:p>
        </p:txBody>
      </p:sp>
      <p:sp>
        <p:nvSpPr>
          <p:cNvPr id="3" name="竖排文字占位符 2">
            <a:extLst>
              <a:ext uri="{FF2B5EF4-FFF2-40B4-BE49-F238E27FC236}">
                <a16:creationId xmlns:a16="http://schemas.microsoft.com/office/drawing/2014/main" id="{196E057F-2E54-4D4F-55F8-C5D0EE104B2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165F0522-63C0-1C90-2BF5-F5C447BCBB2F}"/>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4E2A826E-43A0-CB9C-7517-95747B7F6370}"/>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1F6995EE-FBD6-4210-DF2A-D2CFEBD61907}"/>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91306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C1CF2-D2EE-D129-129C-79FD54BA777B}"/>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55DD76D8-9D47-36AD-4839-DAF4D0C696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F73F07E2-8DE3-FC9C-1B5B-D049186B7B4D}"/>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2DD9CB60-98D0-6025-124C-66DE018201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60CB1693-A58F-9FB3-8CF1-F868BB4E059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0644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344BF-95AA-D51A-63A1-BFC0D39343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0ACDA7B2-4806-EAAC-DE0F-824DB5293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C1CB0B-8D6A-C8CD-EEEE-FD0FF5FDB4DE}"/>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6E9D9DF1-9B25-048A-3EB1-E69C3D11D9FF}"/>
              </a:ext>
            </a:extLst>
          </p:cNvPr>
          <p:cNvSpPr>
            <a:spLocks noGrp="1"/>
          </p:cNvSpPr>
          <p:nvPr>
            <p:ph type="ftr" sz="quarter" idx="11"/>
          </p:nvPr>
        </p:nvSpPr>
        <p:spPr/>
        <p:txBody>
          <a:bodyPr/>
          <a:lstStyle/>
          <a:p>
            <a:endParaRPr lang="en-CH"/>
          </a:p>
        </p:txBody>
      </p:sp>
      <p:sp>
        <p:nvSpPr>
          <p:cNvPr id="6" name="灯片编号占位符 5">
            <a:extLst>
              <a:ext uri="{FF2B5EF4-FFF2-40B4-BE49-F238E27FC236}">
                <a16:creationId xmlns:a16="http://schemas.microsoft.com/office/drawing/2014/main" id="{BCBEC9BF-5329-79D2-1B4C-7EB86EEF42CB}"/>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00672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02B8E-06EB-1782-D26F-E0DF79C76ADE}"/>
              </a:ext>
            </a:extLst>
          </p:cNvPr>
          <p:cNvSpPr>
            <a:spLocks noGrp="1"/>
          </p:cNvSpPr>
          <p:nvPr>
            <p:ph type="title"/>
          </p:nvPr>
        </p:nvSpPr>
        <p:spPr/>
        <p:txBody>
          <a:body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38F8849D-C4DD-770F-17AF-2F467B92935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内容占位符 3">
            <a:extLst>
              <a:ext uri="{FF2B5EF4-FFF2-40B4-BE49-F238E27FC236}">
                <a16:creationId xmlns:a16="http://schemas.microsoft.com/office/drawing/2014/main" id="{D4763F39-8409-4CFD-9C2F-03BEDF555BA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日期占位符 4">
            <a:extLst>
              <a:ext uri="{FF2B5EF4-FFF2-40B4-BE49-F238E27FC236}">
                <a16:creationId xmlns:a16="http://schemas.microsoft.com/office/drawing/2014/main" id="{94B5A3D3-0A93-650A-F824-A50A526D1873}"/>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6" name="页脚占位符 5">
            <a:extLst>
              <a:ext uri="{FF2B5EF4-FFF2-40B4-BE49-F238E27FC236}">
                <a16:creationId xmlns:a16="http://schemas.microsoft.com/office/drawing/2014/main" id="{3AAA15E0-9C5F-78F2-6EF8-0F100F1F08D7}"/>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95812542-2574-8E3B-3F36-6E76C34742F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703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1F19D-A1D4-5D4D-06DE-D0DB54062300}"/>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82D62213-EF7D-C221-D7A3-B0713C725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ABE3437-8C4F-F810-73E8-B3B1F3BDBD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5" name="文本占位符 4">
            <a:extLst>
              <a:ext uri="{FF2B5EF4-FFF2-40B4-BE49-F238E27FC236}">
                <a16:creationId xmlns:a16="http://schemas.microsoft.com/office/drawing/2014/main" id="{E5B3EB29-6BDF-DF1D-B020-24E270271E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C564B0F-BBCC-250B-A824-736F90402FD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7" name="日期占位符 6">
            <a:extLst>
              <a:ext uri="{FF2B5EF4-FFF2-40B4-BE49-F238E27FC236}">
                <a16:creationId xmlns:a16="http://schemas.microsoft.com/office/drawing/2014/main" id="{A35E8CE0-07D7-7A51-BEED-C4A38136D171}"/>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8" name="页脚占位符 7">
            <a:extLst>
              <a:ext uri="{FF2B5EF4-FFF2-40B4-BE49-F238E27FC236}">
                <a16:creationId xmlns:a16="http://schemas.microsoft.com/office/drawing/2014/main" id="{ECF21056-D451-7BBA-391A-6865B2726E4D}"/>
              </a:ext>
            </a:extLst>
          </p:cNvPr>
          <p:cNvSpPr>
            <a:spLocks noGrp="1"/>
          </p:cNvSpPr>
          <p:nvPr>
            <p:ph type="ftr" sz="quarter" idx="11"/>
          </p:nvPr>
        </p:nvSpPr>
        <p:spPr/>
        <p:txBody>
          <a:bodyPr/>
          <a:lstStyle/>
          <a:p>
            <a:endParaRPr lang="en-CH"/>
          </a:p>
        </p:txBody>
      </p:sp>
      <p:sp>
        <p:nvSpPr>
          <p:cNvPr id="9" name="灯片编号占位符 8">
            <a:extLst>
              <a:ext uri="{FF2B5EF4-FFF2-40B4-BE49-F238E27FC236}">
                <a16:creationId xmlns:a16="http://schemas.microsoft.com/office/drawing/2014/main" id="{A61A6294-0716-D707-1BFA-196E3E4D257F}"/>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536936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96225-C787-6E16-1D12-A1AA3CF48E81}"/>
              </a:ext>
            </a:extLst>
          </p:cNvPr>
          <p:cNvSpPr>
            <a:spLocks noGrp="1"/>
          </p:cNvSpPr>
          <p:nvPr>
            <p:ph type="title"/>
          </p:nvPr>
        </p:nvSpPr>
        <p:spPr/>
        <p:txBody>
          <a:bodyPr/>
          <a:lstStyle/>
          <a:p>
            <a:r>
              <a:rPr lang="zh-CN" altLang="en-US"/>
              <a:t>单击此处编辑母版标题样式</a:t>
            </a:r>
            <a:endParaRPr lang="en-CH"/>
          </a:p>
        </p:txBody>
      </p:sp>
      <p:sp>
        <p:nvSpPr>
          <p:cNvPr id="3" name="日期占位符 2">
            <a:extLst>
              <a:ext uri="{FF2B5EF4-FFF2-40B4-BE49-F238E27FC236}">
                <a16:creationId xmlns:a16="http://schemas.microsoft.com/office/drawing/2014/main" id="{549F6552-6FAC-893E-6487-B6C956643AF1}"/>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4" name="页脚占位符 3">
            <a:extLst>
              <a:ext uri="{FF2B5EF4-FFF2-40B4-BE49-F238E27FC236}">
                <a16:creationId xmlns:a16="http://schemas.microsoft.com/office/drawing/2014/main" id="{407F0AE1-C78F-1208-0E56-B4B37DB84D65}"/>
              </a:ext>
            </a:extLst>
          </p:cNvPr>
          <p:cNvSpPr>
            <a:spLocks noGrp="1"/>
          </p:cNvSpPr>
          <p:nvPr>
            <p:ph type="ftr" sz="quarter" idx="11"/>
          </p:nvPr>
        </p:nvSpPr>
        <p:spPr/>
        <p:txBody>
          <a:bodyPr/>
          <a:lstStyle/>
          <a:p>
            <a:endParaRPr lang="en-CH"/>
          </a:p>
        </p:txBody>
      </p:sp>
      <p:sp>
        <p:nvSpPr>
          <p:cNvPr id="5" name="灯片编号占位符 4">
            <a:extLst>
              <a:ext uri="{FF2B5EF4-FFF2-40B4-BE49-F238E27FC236}">
                <a16:creationId xmlns:a16="http://schemas.microsoft.com/office/drawing/2014/main" id="{ADBE273A-4A9A-0D81-B7AF-EB399BAFFC6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417029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CA55B93-4DE0-2E81-16F5-65F4D776FAFF}"/>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3" name="页脚占位符 2">
            <a:extLst>
              <a:ext uri="{FF2B5EF4-FFF2-40B4-BE49-F238E27FC236}">
                <a16:creationId xmlns:a16="http://schemas.microsoft.com/office/drawing/2014/main" id="{DC136295-192B-41F7-A991-578E8DF8622D}"/>
              </a:ext>
            </a:extLst>
          </p:cNvPr>
          <p:cNvSpPr>
            <a:spLocks noGrp="1"/>
          </p:cNvSpPr>
          <p:nvPr>
            <p:ph type="ftr" sz="quarter" idx="11"/>
          </p:nvPr>
        </p:nvSpPr>
        <p:spPr/>
        <p:txBody>
          <a:bodyPr/>
          <a:lstStyle/>
          <a:p>
            <a:endParaRPr lang="en-CH"/>
          </a:p>
        </p:txBody>
      </p:sp>
      <p:sp>
        <p:nvSpPr>
          <p:cNvPr id="4" name="灯片编号占位符 3">
            <a:extLst>
              <a:ext uri="{FF2B5EF4-FFF2-40B4-BE49-F238E27FC236}">
                <a16:creationId xmlns:a16="http://schemas.microsoft.com/office/drawing/2014/main" id="{F8CD3085-62B1-9B1B-4BFE-1E09D913F4A3}"/>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149335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590C9-2A55-F963-D189-3CD93E0801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内容占位符 2">
            <a:extLst>
              <a:ext uri="{FF2B5EF4-FFF2-40B4-BE49-F238E27FC236}">
                <a16:creationId xmlns:a16="http://schemas.microsoft.com/office/drawing/2014/main" id="{87ACE196-49F8-FD9A-905A-E2505BF9D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文本占位符 3">
            <a:extLst>
              <a:ext uri="{FF2B5EF4-FFF2-40B4-BE49-F238E27FC236}">
                <a16:creationId xmlns:a16="http://schemas.microsoft.com/office/drawing/2014/main" id="{C1E61A28-C26C-88D8-5777-406DF84C8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7DD505-184B-4AF7-9311-DDC72195167C}"/>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6" name="页脚占位符 5">
            <a:extLst>
              <a:ext uri="{FF2B5EF4-FFF2-40B4-BE49-F238E27FC236}">
                <a16:creationId xmlns:a16="http://schemas.microsoft.com/office/drawing/2014/main" id="{ADB9288C-46B2-A0F0-8AD7-E7055AFA11B3}"/>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2D0BA04C-B188-65E8-D90D-7BBAC8851C36}"/>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371787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123AA-B586-A2B2-2BF0-569E4A4F25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H"/>
          </a:p>
        </p:txBody>
      </p:sp>
      <p:sp>
        <p:nvSpPr>
          <p:cNvPr id="3" name="图片占位符 2">
            <a:extLst>
              <a:ext uri="{FF2B5EF4-FFF2-40B4-BE49-F238E27FC236}">
                <a16:creationId xmlns:a16="http://schemas.microsoft.com/office/drawing/2014/main" id="{105F8151-D3C4-6AB7-1C36-31CC34B4B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文本占位符 3">
            <a:extLst>
              <a:ext uri="{FF2B5EF4-FFF2-40B4-BE49-F238E27FC236}">
                <a16:creationId xmlns:a16="http://schemas.microsoft.com/office/drawing/2014/main" id="{3B070625-F692-EA64-F919-BEADC08D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6B7433-B6CC-BEAA-EEC3-7C9659D90973}"/>
              </a:ext>
            </a:extLst>
          </p:cNvPr>
          <p:cNvSpPr>
            <a:spLocks noGrp="1"/>
          </p:cNvSpPr>
          <p:nvPr>
            <p:ph type="dt" sz="half" idx="10"/>
          </p:nvPr>
        </p:nvSpPr>
        <p:spPr/>
        <p:txBody>
          <a:bodyPr/>
          <a:lstStyle/>
          <a:p>
            <a:fld id="{FEAB57CF-8D5A-4B43-B3FF-1FE19215A846}" type="datetimeFigureOut">
              <a:rPr lang="en-CH" smtClean="0"/>
              <a:t>18/12/2023</a:t>
            </a:fld>
            <a:endParaRPr lang="en-CH"/>
          </a:p>
        </p:txBody>
      </p:sp>
      <p:sp>
        <p:nvSpPr>
          <p:cNvPr id="6" name="页脚占位符 5">
            <a:extLst>
              <a:ext uri="{FF2B5EF4-FFF2-40B4-BE49-F238E27FC236}">
                <a16:creationId xmlns:a16="http://schemas.microsoft.com/office/drawing/2014/main" id="{4AAA103C-9075-C5F8-DC0C-617671C02144}"/>
              </a:ext>
            </a:extLst>
          </p:cNvPr>
          <p:cNvSpPr>
            <a:spLocks noGrp="1"/>
          </p:cNvSpPr>
          <p:nvPr>
            <p:ph type="ftr" sz="quarter" idx="11"/>
          </p:nvPr>
        </p:nvSpPr>
        <p:spPr/>
        <p:txBody>
          <a:bodyPr/>
          <a:lstStyle/>
          <a:p>
            <a:endParaRPr lang="en-CH"/>
          </a:p>
        </p:txBody>
      </p:sp>
      <p:sp>
        <p:nvSpPr>
          <p:cNvPr id="7" name="灯片编号占位符 6">
            <a:extLst>
              <a:ext uri="{FF2B5EF4-FFF2-40B4-BE49-F238E27FC236}">
                <a16:creationId xmlns:a16="http://schemas.microsoft.com/office/drawing/2014/main" id="{0B5345C6-63CA-3FF9-ECDD-A4A3761E73EE}"/>
              </a:ext>
            </a:extLst>
          </p:cNvPr>
          <p:cNvSpPr>
            <a:spLocks noGrp="1"/>
          </p:cNvSpPr>
          <p:nvPr>
            <p:ph type="sldNum" sz="quarter" idx="12"/>
          </p:nvPr>
        </p:nvSpPr>
        <p:spPr/>
        <p:txBody>
          <a:bodyPr/>
          <a:lstStyle/>
          <a:p>
            <a:fld id="{95AA52B4-3773-4CB5-B4D1-19D1B0A183AA}" type="slidenum">
              <a:rPr lang="en-CH" smtClean="0"/>
              <a:t>‹#›</a:t>
            </a:fld>
            <a:endParaRPr lang="en-CH"/>
          </a:p>
        </p:txBody>
      </p:sp>
    </p:spTree>
    <p:extLst>
      <p:ext uri="{BB962C8B-B14F-4D97-AF65-F5344CB8AC3E}">
        <p14:creationId xmlns:p14="http://schemas.microsoft.com/office/powerpoint/2010/main" val="2480149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68E538-C045-710A-F046-F9F04A80CF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CH"/>
          </a:p>
        </p:txBody>
      </p:sp>
      <p:sp>
        <p:nvSpPr>
          <p:cNvPr id="3" name="文本占位符 2">
            <a:extLst>
              <a:ext uri="{FF2B5EF4-FFF2-40B4-BE49-F238E27FC236}">
                <a16:creationId xmlns:a16="http://schemas.microsoft.com/office/drawing/2014/main" id="{3F395DF7-CCCB-E079-8400-3AAF8D6FB1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H"/>
          </a:p>
        </p:txBody>
      </p:sp>
      <p:sp>
        <p:nvSpPr>
          <p:cNvPr id="4" name="日期占位符 3">
            <a:extLst>
              <a:ext uri="{FF2B5EF4-FFF2-40B4-BE49-F238E27FC236}">
                <a16:creationId xmlns:a16="http://schemas.microsoft.com/office/drawing/2014/main" id="{678DA8B0-16AB-5EE9-00B6-A0421CE7F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B57CF-8D5A-4B43-B3FF-1FE19215A846}" type="datetimeFigureOut">
              <a:rPr lang="en-CH" smtClean="0"/>
              <a:t>18/12/2023</a:t>
            </a:fld>
            <a:endParaRPr lang="en-CH"/>
          </a:p>
        </p:txBody>
      </p:sp>
      <p:sp>
        <p:nvSpPr>
          <p:cNvPr id="5" name="页脚占位符 4">
            <a:extLst>
              <a:ext uri="{FF2B5EF4-FFF2-40B4-BE49-F238E27FC236}">
                <a16:creationId xmlns:a16="http://schemas.microsoft.com/office/drawing/2014/main" id="{FE7C4B66-015E-3549-850F-0E08D01BE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灯片编号占位符 5">
            <a:extLst>
              <a:ext uri="{FF2B5EF4-FFF2-40B4-BE49-F238E27FC236}">
                <a16:creationId xmlns:a16="http://schemas.microsoft.com/office/drawing/2014/main" id="{6BBC8E9F-8388-002E-D765-7F523CF9A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A52B4-3773-4CB5-B4D1-19D1B0A183AA}" type="slidenum">
              <a:rPr lang="en-CH" smtClean="0"/>
              <a:t>‹#›</a:t>
            </a:fld>
            <a:endParaRPr lang="en-CH"/>
          </a:p>
        </p:txBody>
      </p:sp>
    </p:spTree>
    <p:extLst>
      <p:ext uri="{BB962C8B-B14F-4D97-AF65-F5344CB8AC3E}">
        <p14:creationId xmlns:p14="http://schemas.microsoft.com/office/powerpoint/2010/main" val="195221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web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C4507E-823E-5C64-7256-EBD5B31A5960}"/>
              </a:ext>
            </a:extLst>
          </p:cNvPr>
          <p:cNvSpPr txBox="1"/>
          <p:nvPr/>
        </p:nvSpPr>
        <p:spPr>
          <a:xfrm>
            <a:off x="276726" y="176061"/>
            <a:ext cx="5057775" cy="400110"/>
          </a:xfrm>
          <a:prstGeom prst="rect">
            <a:avLst/>
          </a:prstGeom>
          <a:noFill/>
        </p:spPr>
        <p:txBody>
          <a:bodyPr wrap="square" rtlCol="0">
            <a:spAutoFit/>
          </a:bodyPr>
          <a:lstStyle/>
          <a:p>
            <a:r>
              <a:rPr lang="en-US" sz="2000" dirty="0"/>
              <a:t>Robotic Sem</a:t>
            </a:r>
            <a:r>
              <a:rPr lang="en-US" altLang="zh-CN" sz="2000" dirty="0"/>
              <a:t>i</a:t>
            </a:r>
            <a:r>
              <a:rPr lang="en-US" sz="2000" dirty="0"/>
              <a:t>nar </a:t>
            </a:r>
          </a:p>
        </p:txBody>
      </p:sp>
      <p:sp>
        <p:nvSpPr>
          <p:cNvPr id="3" name="文本框 2">
            <a:extLst>
              <a:ext uri="{FF2B5EF4-FFF2-40B4-BE49-F238E27FC236}">
                <a16:creationId xmlns:a16="http://schemas.microsoft.com/office/drawing/2014/main" id="{968CA696-337E-D896-F04B-024DA7646051}"/>
              </a:ext>
            </a:extLst>
          </p:cNvPr>
          <p:cNvSpPr txBox="1"/>
          <p:nvPr/>
        </p:nvSpPr>
        <p:spPr>
          <a:xfrm>
            <a:off x="3886200" y="4344770"/>
            <a:ext cx="6019800" cy="646331"/>
          </a:xfrm>
          <a:prstGeom prst="rect">
            <a:avLst/>
          </a:prstGeom>
          <a:noFill/>
        </p:spPr>
        <p:txBody>
          <a:bodyPr wrap="square" rtlCol="0">
            <a:spAutoFit/>
          </a:bodyPr>
          <a:lstStyle/>
          <a:p>
            <a:r>
              <a:rPr lang="en-US" sz="3600" dirty="0"/>
              <a:t>Third  meeting 19-</a:t>
            </a:r>
            <a:r>
              <a:rPr lang="en-US" altLang="zh-CN" sz="3600" dirty="0"/>
              <a:t>Dec</a:t>
            </a:r>
            <a:endParaRPr lang="en-CH" sz="3600" dirty="0"/>
          </a:p>
        </p:txBody>
      </p:sp>
      <p:sp>
        <p:nvSpPr>
          <p:cNvPr id="5" name="文本框 4">
            <a:extLst>
              <a:ext uri="{FF2B5EF4-FFF2-40B4-BE49-F238E27FC236}">
                <a16:creationId xmlns:a16="http://schemas.microsoft.com/office/drawing/2014/main" id="{D6AA1E51-2DC9-8FBD-00BB-60AE6C50DBA2}"/>
              </a:ext>
            </a:extLst>
          </p:cNvPr>
          <p:cNvSpPr txBox="1"/>
          <p:nvPr/>
        </p:nvSpPr>
        <p:spPr>
          <a:xfrm>
            <a:off x="10467975" y="6391275"/>
            <a:ext cx="1571625" cy="369332"/>
          </a:xfrm>
          <a:prstGeom prst="rect">
            <a:avLst/>
          </a:prstGeom>
          <a:noFill/>
        </p:spPr>
        <p:txBody>
          <a:bodyPr wrap="square" rtlCol="0">
            <a:spAutoFit/>
          </a:bodyPr>
          <a:lstStyle/>
          <a:p>
            <a:r>
              <a:rPr lang="en-US" dirty="0" err="1"/>
              <a:t>Mingyuan</a:t>
            </a:r>
            <a:r>
              <a:rPr lang="en-US" dirty="0"/>
              <a:t> Chi</a:t>
            </a:r>
            <a:endParaRPr lang="en-CH" dirty="0"/>
          </a:p>
        </p:txBody>
      </p:sp>
      <p:sp>
        <p:nvSpPr>
          <p:cNvPr id="4" name="文本框 3">
            <a:extLst>
              <a:ext uri="{FF2B5EF4-FFF2-40B4-BE49-F238E27FC236}">
                <a16:creationId xmlns:a16="http://schemas.microsoft.com/office/drawing/2014/main" id="{00D8AB03-7040-3EB1-38BE-F85253C16466}"/>
              </a:ext>
            </a:extLst>
          </p:cNvPr>
          <p:cNvSpPr txBox="1"/>
          <p:nvPr/>
        </p:nvSpPr>
        <p:spPr>
          <a:xfrm>
            <a:off x="2639728" y="2821404"/>
            <a:ext cx="8512744" cy="830997"/>
          </a:xfrm>
          <a:prstGeom prst="rect">
            <a:avLst/>
          </a:prstGeom>
          <a:noFill/>
        </p:spPr>
        <p:txBody>
          <a:bodyPr wrap="square" rtlCol="0">
            <a:spAutoFit/>
          </a:bodyPr>
          <a:lstStyle/>
          <a:p>
            <a:r>
              <a:rPr lang="en-US" altLang="zh-CN" sz="4800" dirty="0"/>
              <a:t>Sensor Modeling in Sim2Real</a:t>
            </a:r>
            <a:endParaRPr lang="en-US" sz="4800" dirty="0"/>
          </a:p>
        </p:txBody>
      </p:sp>
    </p:spTree>
    <p:extLst>
      <p:ext uri="{BB962C8B-B14F-4D97-AF65-F5344CB8AC3E}">
        <p14:creationId xmlns:p14="http://schemas.microsoft.com/office/powerpoint/2010/main" val="296478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11.Sim2Real2Sim: Bridging the Gap Between Simulation and Real-World in Flexible Object Manipulation (2022)</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202945" y="140704"/>
            <a:ext cx="4772027" cy="523220"/>
          </a:xfrm>
          <a:prstGeom prst="rect">
            <a:avLst/>
          </a:prstGeom>
          <a:noFill/>
        </p:spPr>
        <p:txBody>
          <a:bodyPr wrap="square" rtlCol="0">
            <a:spAutoFit/>
          </a:bodyPr>
          <a:lstStyle/>
          <a:p>
            <a:r>
              <a:rPr lang="en-US" sz="2800" dirty="0"/>
              <a:t>Realistic Simulation</a:t>
            </a:r>
            <a:endParaRPr lang="en-CH" sz="2800" dirty="0"/>
          </a:p>
        </p:txBody>
      </p:sp>
      <p:pic>
        <p:nvPicPr>
          <p:cNvPr id="10" name="图片 9">
            <a:extLst>
              <a:ext uri="{FF2B5EF4-FFF2-40B4-BE49-F238E27FC236}">
                <a16:creationId xmlns:a16="http://schemas.microsoft.com/office/drawing/2014/main" id="{487EBDE0-CA5A-5EA2-3FE3-D20251CF9705}"/>
              </a:ext>
            </a:extLst>
          </p:cNvPr>
          <p:cNvPicPr>
            <a:picLocks noChangeAspect="1"/>
          </p:cNvPicPr>
          <p:nvPr/>
        </p:nvPicPr>
        <p:blipFill rotWithShape="1">
          <a:blip r:embed="rId3"/>
          <a:srcRect l="-990" t="35303" r="4477" b="15892"/>
          <a:stretch/>
        </p:blipFill>
        <p:spPr>
          <a:xfrm>
            <a:off x="5338663" y="2855397"/>
            <a:ext cx="6563063" cy="2367342"/>
          </a:xfrm>
          <a:prstGeom prst="rect">
            <a:avLst/>
          </a:prstGeom>
        </p:spPr>
      </p:pic>
      <p:pic>
        <p:nvPicPr>
          <p:cNvPr id="8" name="图片 7">
            <a:extLst>
              <a:ext uri="{FF2B5EF4-FFF2-40B4-BE49-F238E27FC236}">
                <a16:creationId xmlns:a16="http://schemas.microsoft.com/office/drawing/2014/main" id="{223EC0DB-FFC8-80EB-9184-E1FE8366E770}"/>
              </a:ext>
            </a:extLst>
          </p:cNvPr>
          <p:cNvPicPr>
            <a:picLocks noChangeAspect="1"/>
          </p:cNvPicPr>
          <p:nvPr/>
        </p:nvPicPr>
        <p:blipFill rotWithShape="1">
          <a:blip r:embed="rId4">
            <a:extLst>
              <a:ext uri="{28A0092B-C50C-407E-A947-70E740481C1C}">
                <a14:useLocalDpi xmlns:a14="http://schemas.microsoft.com/office/drawing/2010/main" val="0"/>
              </a:ext>
            </a:extLst>
          </a:blip>
          <a:srcRect r="1215" b="9736"/>
          <a:stretch/>
        </p:blipFill>
        <p:spPr>
          <a:xfrm>
            <a:off x="602925" y="2252810"/>
            <a:ext cx="4490788" cy="3031636"/>
          </a:xfrm>
          <a:prstGeom prst="rect">
            <a:avLst/>
          </a:prstGeom>
        </p:spPr>
      </p:pic>
      <p:pic>
        <p:nvPicPr>
          <p:cNvPr id="2" name="图片 1">
            <a:extLst>
              <a:ext uri="{FF2B5EF4-FFF2-40B4-BE49-F238E27FC236}">
                <a16:creationId xmlns:a16="http://schemas.microsoft.com/office/drawing/2014/main" id="{6A611AAD-BFFE-98EF-C504-3861A23B0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4585" y="-17361"/>
            <a:ext cx="883933" cy="883933"/>
          </a:xfrm>
          <a:prstGeom prst="rect">
            <a:avLst/>
          </a:prstGeom>
        </p:spPr>
      </p:pic>
    </p:spTree>
    <p:extLst>
      <p:ext uri="{BB962C8B-B14F-4D97-AF65-F5344CB8AC3E}">
        <p14:creationId xmlns:p14="http://schemas.microsoft.com/office/powerpoint/2010/main" val="793346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Depth</a:t>
            </a:r>
            <a:endParaRPr lang="en-CH" sz="3200" dirty="0"/>
          </a:p>
        </p:txBody>
      </p:sp>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048242" cy="369332"/>
          </a:xfrm>
          <a:prstGeom prst="rect">
            <a:avLst/>
          </a:prstGeom>
          <a:noFill/>
        </p:spPr>
        <p:txBody>
          <a:bodyPr wrap="square" rtlCol="0">
            <a:spAutoFit/>
          </a:bodyPr>
          <a:lstStyle/>
          <a:p>
            <a:r>
              <a:rPr lang="en-US" b="1" dirty="0"/>
              <a:t>12.Sim2Real Neural Controllers for Physics-Based Robotic Deployment of Deformable Linear Objects</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561973" y="908754"/>
            <a:ext cx="3600451" cy="523220"/>
          </a:xfrm>
          <a:prstGeom prst="rect">
            <a:avLst/>
          </a:prstGeom>
          <a:noFill/>
        </p:spPr>
        <p:txBody>
          <a:bodyPr wrap="square" rtlCol="0">
            <a:spAutoFit/>
          </a:bodyPr>
          <a:lstStyle/>
          <a:p>
            <a:r>
              <a:rPr lang="en-US" altLang="zh-CN" sz="2800" dirty="0"/>
              <a:t>Naive</a:t>
            </a:r>
            <a:endParaRPr lang="en-CH" sz="2800" dirty="0"/>
          </a:p>
        </p:txBody>
      </p:sp>
      <p:pic>
        <p:nvPicPr>
          <p:cNvPr id="8" name="图片 7">
            <a:extLst>
              <a:ext uri="{FF2B5EF4-FFF2-40B4-BE49-F238E27FC236}">
                <a16:creationId xmlns:a16="http://schemas.microsoft.com/office/drawing/2014/main" id="{04B53F78-692F-4A44-F9E8-AD48DE849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887" y="2620578"/>
            <a:ext cx="7309969" cy="2506599"/>
          </a:xfrm>
          <a:prstGeom prst="rect">
            <a:avLst/>
          </a:prstGeom>
        </p:spPr>
      </p:pic>
      <p:sp>
        <p:nvSpPr>
          <p:cNvPr id="10" name="文本框 9">
            <a:extLst>
              <a:ext uri="{FF2B5EF4-FFF2-40B4-BE49-F238E27FC236}">
                <a16:creationId xmlns:a16="http://schemas.microsoft.com/office/drawing/2014/main" id="{7702BDEF-C8A2-7CB3-9BC2-8E59A9E645D5}"/>
              </a:ext>
            </a:extLst>
          </p:cNvPr>
          <p:cNvSpPr txBox="1"/>
          <p:nvPr/>
        </p:nvSpPr>
        <p:spPr>
          <a:xfrm>
            <a:off x="19050" y="6524625"/>
            <a:ext cx="5819775" cy="369332"/>
          </a:xfrm>
          <a:prstGeom prst="rect">
            <a:avLst/>
          </a:prstGeom>
          <a:noFill/>
        </p:spPr>
        <p:txBody>
          <a:bodyPr wrap="square" rtlCol="0">
            <a:spAutoFit/>
          </a:bodyPr>
          <a:lstStyle/>
          <a:p>
            <a:r>
              <a:rPr lang="en-US" dirty="0">
                <a:solidFill>
                  <a:schemeClr val="bg1">
                    <a:lumMod val="50000"/>
                  </a:schemeClr>
                </a:solidFill>
              </a:rPr>
              <a:t>DLO  : Deformable linear objects</a:t>
            </a:r>
            <a:endParaRPr lang="en-CH" dirty="0">
              <a:solidFill>
                <a:schemeClr val="bg1">
                  <a:lumMod val="50000"/>
                </a:schemeClr>
              </a:solidFill>
            </a:endParaRPr>
          </a:p>
        </p:txBody>
      </p:sp>
      <p:pic>
        <p:nvPicPr>
          <p:cNvPr id="6" name="图片 5">
            <a:extLst>
              <a:ext uri="{FF2B5EF4-FFF2-40B4-BE49-F238E27FC236}">
                <a16:creationId xmlns:a16="http://schemas.microsoft.com/office/drawing/2014/main" id="{0BEE534A-8521-87E8-3ED5-D5ACF04C9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8898" y="-99813"/>
            <a:ext cx="1025458" cy="1025458"/>
          </a:xfrm>
          <a:prstGeom prst="rect">
            <a:avLst/>
          </a:prstGeom>
        </p:spPr>
      </p:pic>
    </p:spTree>
    <p:extLst>
      <p:ext uri="{BB962C8B-B14F-4D97-AF65-F5344CB8AC3E}">
        <p14:creationId xmlns:p14="http://schemas.microsoft.com/office/powerpoint/2010/main" val="84489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2DB89E-625A-EEE1-2843-ABEDD064A51D}"/>
              </a:ext>
            </a:extLst>
          </p:cNvPr>
          <p:cNvSpPr txBox="1"/>
          <p:nvPr/>
        </p:nvSpPr>
        <p:spPr>
          <a:xfrm>
            <a:off x="359201" y="312811"/>
            <a:ext cx="11354479" cy="369332"/>
          </a:xfrm>
          <a:prstGeom prst="rect">
            <a:avLst/>
          </a:prstGeom>
          <a:noFill/>
        </p:spPr>
        <p:txBody>
          <a:bodyPr wrap="square" rtlCol="0">
            <a:spAutoFit/>
          </a:bodyPr>
          <a:lstStyle/>
          <a:p>
            <a:r>
              <a:rPr lang="en-US" b="1" dirty="0"/>
              <a:t>13. Policies Modulating Trajectory Generators (2018)</a:t>
            </a:r>
            <a:endParaRPr lang="en-CH" b="1" dirty="0"/>
          </a:p>
        </p:txBody>
      </p:sp>
      <p:pic>
        <p:nvPicPr>
          <p:cNvPr id="7" name="图片 6">
            <a:extLst>
              <a:ext uri="{FF2B5EF4-FFF2-40B4-BE49-F238E27FC236}">
                <a16:creationId xmlns:a16="http://schemas.microsoft.com/office/drawing/2014/main" id="{634FE163-D52D-7AB4-ACAD-776984438CE0}"/>
              </a:ext>
            </a:extLst>
          </p:cNvPr>
          <p:cNvPicPr>
            <a:picLocks noChangeAspect="1"/>
          </p:cNvPicPr>
          <p:nvPr/>
        </p:nvPicPr>
        <p:blipFill rotWithShape="1">
          <a:blip r:embed="rId3">
            <a:extLst>
              <a:ext uri="{28A0092B-C50C-407E-A947-70E740481C1C}">
                <a14:useLocalDpi xmlns:a14="http://schemas.microsoft.com/office/drawing/2010/main" val="0"/>
              </a:ext>
            </a:extLst>
          </a:blip>
          <a:srcRect r="3520" b="18297"/>
          <a:stretch/>
        </p:blipFill>
        <p:spPr>
          <a:xfrm>
            <a:off x="761010" y="820992"/>
            <a:ext cx="4057823" cy="1648244"/>
          </a:xfrm>
          <a:prstGeom prst="rect">
            <a:avLst/>
          </a:prstGeom>
        </p:spPr>
      </p:pic>
      <p:sp>
        <p:nvSpPr>
          <p:cNvPr id="11" name="文本框 10">
            <a:extLst>
              <a:ext uri="{FF2B5EF4-FFF2-40B4-BE49-F238E27FC236}">
                <a16:creationId xmlns:a16="http://schemas.microsoft.com/office/drawing/2014/main" id="{45E975BA-C886-C491-7953-D2030C1194ED}"/>
              </a:ext>
            </a:extLst>
          </p:cNvPr>
          <p:cNvSpPr txBox="1"/>
          <p:nvPr/>
        </p:nvSpPr>
        <p:spPr>
          <a:xfrm>
            <a:off x="6267156" y="1701177"/>
            <a:ext cx="4290518" cy="369332"/>
          </a:xfrm>
          <a:prstGeom prst="rect">
            <a:avLst/>
          </a:prstGeom>
          <a:noFill/>
        </p:spPr>
        <p:txBody>
          <a:bodyPr wrap="square" rtlCol="0">
            <a:spAutoFit/>
          </a:bodyPr>
          <a:lstStyle/>
          <a:p>
            <a:r>
              <a:rPr lang="en-US" dirty="0"/>
              <a:t>Sample at a certain frequency</a:t>
            </a:r>
            <a:endParaRPr lang="en-CH" dirty="0"/>
          </a:p>
        </p:txBody>
      </p:sp>
      <p:pic>
        <p:nvPicPr>
          <p:cNvPr id="5" name="图片 4">
            <a:extLst>
              <a:ext uri="{FF2B5EF4-FFF2-40B4-BE49-F238E27FC236}">
                <a16:creationId xmlns:a16="http://schemas.microsoft.com/office/drawing/2014/main" id="{A630374D-A2BD-DD58-C23E-5DA1E8D75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897" y="76805"/>
            <a:ext cx="841345" cy="841345"/>
          </a:xfrm>
          <a:prstGeom prst="rect">
            <a:avLst/>
          </a:prstGeom>
        </p:spPr>
      </p:pic>
      <p:sp>
        <p:nvSpPr>
          <p:cNvPr id="6" name="文本框 5">
            <a:extLst>
              <a:ext uri="{FF2B5EF4-FFF2-40B4-BE49-F238E27FC236}">
                <a16:creationId xmlns:a16="http://schemas.microsoft.com/office/drawing/2014/main" id="{87031BF9-93FE-A97B-22E8-D63309A4ACCB}"/>
              </a:ext>
            </a:extLst>
          </p:cNvPr>
          <p:cNvSpPr txBox="1"/>
          <p:nvPr/>
        </p:nvSpPr>
        <p:spPr>
          <a:xfrm>
            <a:off x="359201" y="2660941"/>
            <a:ext cx="7629527" cy="369332"/>
          </a:xfrm>
          <a:prstGeom prst="rect">
            <a:avLst/>
          </a:prstGeom>
          <a:noFill/>
        </p:spPr>
        <p:txBody>
          <a:bodyPr wrap="square" rtlCol="0">
            <a:spAutoFit/>
          </a:bodyPr>
          <a:lstStyle/>
          <a:p>
            <a:r>
              <a:rPr lang="en-US" b="1" dirty="0"/>
              <a:t>14. Learning Autonomous Mobility Using Real Demonstration Data (2021)</a:t>
            </a:r>
            <a:endParaRPr lang="en-CH" b="1" dirty="0"/>
          </a:p>
        </p:txBody>
      </p:sp>
      <p:pic>
        <p:nvPicPr>
          <p:cNvPr id="8" name="图片 7">
            <a:extLst>
              <a:ext uri="{FF2B5EF4-FFF2-40B4-BE49-F238E27FC236}">
                <a16:creationId xmlns:a16="http://schemas.microsoft.com/office/drawing/2014/main" id="{BE407796-3158-3BE7-9313-AAA8CC7AB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767" y="3236334"/>
            <a:ext cx="3405189" cy="1117068"/>
          </a:xfrm>
          <a:prstGeom prst="rect">
            <a:avLst/>
          </a:prstGeom>
        </p:spPr>
      </p:pic>
      <p:sp>
        <p:nvSpPr>
          <p:cNvPr id="9" name="文本框 8">
            <a:extLst>
              <a:ext uri="{FF2B5EF4-FFF2-40B4-BE49-F238E27FC236}">
                <a16:creationId xmlns:a16="http://schemas.microsoft.com/office/drawing/2014/main" id="{D8963850-2FDD-63E2-E333-0E910E0D13A2}"/>
              </a:ext>
            </a:extLst>
          </p:cNvPr>
          <p:cNvSpPr txBox="1"/>
          <p:nvPr/>
        </p:nvSpPr>
        <p:spPr>
          <a:xfrm>
            <a:off x="359201" y="4559463"/>
            <a:ext cx="11354479" cy="369332"/>
          </a:xfrm>
          <a:prstGeom prst="rect">
            <a:avLst/>
          </a:prstGeom>
          <a:noFill/>
        </p:spPr>
        <p:txBody>
          <a:bodyPr wrap="square" rtlCol="0">
            <a:spAutoFit/>
          </a:bodyPr>
          <a:lstStyle/>
          <a:p>
            <a:r>
              <a:rPr lang="en-US" b="1" dirty="0"/>
              <a:t>15.Vision-Guided Quadrupedal Locomotion in the Wild with Multi-Modal Delay Randomization (2022)</a:t>
            </a:r>
            <a:endParaRPr lang="en-CH" b="1" dirty="0"/>
          </a:p>
        </p:txBody>
      </p:sp>
      <p:pic>
        <p:nvPicPr>
          <p:cNvPr id="10" name="图片 9">
            <a:extLst>
              <a:ext uri="{FF2B5EF4-FFF2-40B4-BE49-F238E27FC236}">
                <a16:creationId xmlns:a16="http://schemas.microsoft.com/office/drawing/2014/main" id="{3FC9AC70-DE6D-833C-C9AD-00F505B45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974" y="4941174"/>
            <a:ext cx="3386486" cy="1730412"/>
          </a:xfrm>
          <a:prstGeom prst="rect">
            <a:avLst/>
          </a:prstGeom>
        </p:spPr>
      </p:pic>
      <p:sp>
        <p:nvSpPr>
          <p:cNvPr id="12" name="文本框 11">
            <a:extLst>
              <a:ext uri="{FF2B5EF4-FFF2-40B4-BE49-F238E27FC236}">
                <a16:creationId xmlns:a16="http://schemas.microsoft.com/office/drawing/2014/main" id="{D0AD164A-DCFA-7C97-DE44-853CA2976177}"/>
              </a:ext>
            </a:extLst>
          </p:cNvPr>
          <p:cNvSpPr txBox="1"/>
          <p:nvPr/>
        </p:nvSpPr>
        <p:spPr>
          <a:xfrm>
            <a:off x="6096000" y="3256103"/>
            <a:ext cx="41814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Butterworth loss-pass filter with 15Hz to denoise and outlier removal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LSTM interpret time-seq signals</a:t>
            </a:r>
            <a:endParaRPr lang="en-CH" dirty="0"/>
          </a:p>
        </p:txBody>
      </p:sp>
      <p:sp>
        <p:nvSpPr>
          <p:cNvPr id="13" name="文本框 12">
            <a:extLst>
              <a:ext uri="{FF2B5EF4-FFF2-40B4-BE49-F238E27FC236}">
                <a16:creationId xmlns:a16="http://schemas.microsoft.com/office/drawing/2014/main" id="{6656B047-B5A6-A99B-228C-B98126FEFFD1}"/>
              </a:ext>
            </a:extLst>
          </p:cNvPr>
          <p:cNvSpPr txBox="1"/>
          <p:nvPr/>
        </p:nvSpPr>
        <p:spPr>
          <a:xfrm>
            <a:off x="6267156" y="5532280"/>
            <a:ext cx="2628902" cy="369332"/>
          </a:xfrm>
          <a:prstGeom prst="rect">
            <a:avLst/>
          </a:prstGeom>
          <a:noFill/>
        </p:spPr>
        <p:txBody>
          <a:bodyPr wrap="square" rtlCol="0">
            <a:spAutoFit/>
          </a:bodyPr>
          <a:lstStyle/>
          <a:p>
            <a:r>
              <a:rPr lang="en-US" dirty="0"/>
              <a:t>Observation buffer</a:t>
            </a:r>
            <a:endParaRPr lang="en-CH" dirty="0"/>
          </a:p>
        </p:txBody>
      </p:sp>
    </p:spTree>
    <p:extLst>
      <p:ext uri="{BB962C8B-B14F-4D97-AF65-F5344CB8AC3E}">
        <p14:creationId xmlns:p14="http://schemas.microsoft.com/office/powerpoint/2010/main" val="73009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2DB89E-625A-EEE1-2843-ABEDD064A51D}"/>
              </a:ext>
            </a:extLst>
          </p:cNvPr>
          <p:cNvSpPr txBox="1"/>
          <p:nvPr/>
        </p:nvSpPr>
        <p:spPr>
          <a:xfrm>
            <a:off x="485539" y="648428"/>
            <a:ext cx="11354479" cy="369332"/>
          </a:xfrm>
          <a:prstGeom prst="rect">
            <a:avLst/>
          </a:prstGeom>
          <a:noFill/>
        </p:spPr>
        <p:txBody>
          <a:bodyPr wrap="square" rtlCol="0">
            <a:spAutoFit/>
          </a:bodyPr>
          <a:lstStyle/>
          <a:p>
            <a:r>
              <a:rPr lang="en-US" b="1" dirty="0"/>
              <a:t>16.Sim-to-Real Strategy for Spatially Aware Robot Navigation in Uneven Outdoor Environment(2022)</a:t>
            </a:r>
            <a:endParaRPr lang="en-CH" b="1" dirty="0"/>
          </a:p>
        </p:txBody>
      </p:sp>
      <p:pic>
        <p:nvPicPr>
          <p:cNvPr id="6" name="图片 5">
            <a:extLst>
              <a:ext uri="{FF2B5EF4-FFF2-40B4-BE49-F238E27FC236}">
                <a16:creationId xmlns:a16="http://schemas.microsoft.com/office/drawing/2014/main" id="{2A21A94C-DCA3-209F-6D05-D011C9929C94}"/>
              </a:ext>
            </a:extLst>
          </p:cNvPr>
          <p:cNvPicPr>
            <a:picLocks noChangeAspect="1"/>
          </p:cNvPicPr>
          <p:nvPr/>
        </p:nvPicPr>
        <p:blipFill rotWithShape="1">
          <a:blip r:embed="rId3">
            <a:extLst>
              <a:ext uri="{28A0092B-C50C-407E-A947-70E740481C1C}">
                <a14:useLocalDpi xmlns:a14="http://schemas.microsoft.com/office/drawing/2010/main" val="0"/>
              </a:ext>
            </a:extLst>
          </a:blip>
          <a:srcRect r="1005" b="45829"/>
          <a:stretch/>
        </p:blipFill>
        <p:spPr>
          <a:xfrm>
            <a:off x="380532" y="1160561"/>
            <a:ext cx="6098805" cy="2213669"/>
          </a:xfrm>
          <a:prstGeom prst="rect">
            <a:avLst/>
          </a:prstGeom>
        </p:spPr>
      </p:pic>
      <p:pic>
        <p:nvPicPr>
          <p:cNvPr id="12" name="图片 11">
            <a:extLst>
              <a:ext uri="{FF2B5EF4-FFF2-40B4-BE49-F238E27FC236}">
                <a16:creationId xmlns:a16="http://schemas.microsoft.com/office/drawing/2014/main" id="{35ACDCF4-8D5C-49E5-EC57-4B6355202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897" y="76805"/>
            <a:ext cx="841345" cy="841345"/>
          </a:xfrm>
          <a:prstGeom prst="rect">
            <a:avLst/>
          </a:prstGeom>
        </p:spPr>
      </p:pic>
      <p:pic>
        <p:nvPicPr>
          <p:cNvPr id="13" name="图片 12">
            <a:extLst>
              <a:ext uri="{FF2B5EF4-FFF2-40B4-BE49-F238E27FC236}">
                <a16:creationId xmlns:a16="http://schemas.microsoft.com/office/drawing/2014/main" id="{B7FAE77C-D911-3EE9-5E2F-DB7601BCA7A1}"/>
              </a:ext>
            </a:extLst>
          </p:cNvPr>
          <p:cNvPicPr>
            <a:picLocks noChangeAspect="1"/>
          </p:cNvPicPr>
          <p:nvPr/>
        </p:nvPicPr>
        <p:blipFill rotWithShape="1">
          <a:blip r:embed="rId5">
            <a:extLst>
              <a:ext uri="{28A0092B-C50C-407E-A947-70E740481C1C}">
                <a14:useLocalDpi xmlns:a14="http://schemas.microsoft.com/office/drawing/2010/main" val="0"/>
              </a:ext>
            </a:extLst>
          </a:blip>
          <a:srcRect r="1102" b="19526"/>
          <a:stretch/>
        </p:blipFill>
        <p:spPr>
          <a:xfrm>
            <a:off x="160239" y="4323582"/>
            <a:ext cx="5048007" cy="1762982"/>
          </a:xfrm>
          <a:prstGeom prst="rect">
            <a:avLst/>
          </a:prstGeom>
        </p:spPr>
      </p:pic>
      <p:sp>
        <p:nvSpPr>
          <p:cNvPr id="14" name="文本框 13">
            <a:extLst>
              <a:ext uri="{FF2B5EF4-FFF2-40B4-BE49-F238E27FC236}">
                <a16:creationId xmlns:a16="http://schemas.microsoft.com/office/drawing/2014/main" id="{245FA0B9-400A-F656-5866-2867F730970D}"/>
              </a:ext>
            </a:extLst>
          </p:cNvPr>
          <p:cNvSpPr txBox="1"/>
          <p:nvPr/>
        </p:nvSpPr>
        <p:spPr>
          <a:xfrm>
            <a:off x="569650" y="3517032"/>
            <a:ext cx="11354479" cy="369332"/>
          </a:xfrm>
          <a:prstGeom prst="rect">
            <a:avLst/>
          </a:prstGeom>
          <a:noFill/>
        </p:spPr>
        <p:txBody>
          <a:bodyPr wrap="square" rtlCol="0">
            <a:spAutoFit/>
          </a:bodyPr>
          <a:lstStyle/>
          <a:p>
            <a:r>
              <a:rPr lang="en-US" b="1" dirty="0"/>
              <a:t>17.Zero-Shot Policy Transferability for the Control of a Scale Autonomous Vehicle</a:t>
            </a:r>
            <a:endParaRPr lang="en-CH" b="1" dirty="0"/>
          </a:p>
        </p:txBody>
      </p:sp>
      <p:pic>
        <p:nvPicPr>
          <p:cNvPr id="15" name="图片 14">
            <a:extLst>
              <a:ext uri="{FF2B5EF4-FFF2-40B4-BE49-F238E27FC236}">
                <a16:creationId xmlns:a16="http://schemas.microsoft.com/office/drawing/2014/main" id="{B5BCFCF0-BA80-B073-CD8F-6B5B457486D0}"/>
              </a:ext>
            </a:extLst>
          </p:cNvPr>
          <p:cNvPicPr>
            <a:picLocks noChangeAspect="1"/>
          </p:cNvPicPr>
          <p:nvPr/>
        </p:nvPicPr>
        <p:blipFill>
          <a:blip r:embed="rId6"/>
          <a:stretch>
            <a:fillRect/>
          </a:stretch>
        </p:blipFill>
        <p:spPr>
          <a:xfrm>
            <a:off x="3572752" y="4935620"/>
            <a:ext cx="8219082" cy="671683"/>
          </a:xfrm>
          <a:prstGeom prst="rect">
            <a:avLst/>
          </a:prstGeom>
        </p:spPr>
      </p:pic>
      <p:pic>
        <p:nvPicPr>
          <p:cNvPr id="18" name="图片 17">
            <a:extLst>
              <a:ext uri="{FF2B5EF4-FFF2-40B4-BE49-F238E27FC236}">
                <a16:creationId xmlns:a16="http://schemas.microsoft.com/office/drawing/2014/main" id="{D9D52006-AD5F-5342-7743-529285A5DB13}"/>
              </a:ext>
            </a:extLst>
          </p:cNvPr>
          <p:cNvPicPr>
            <a:picLocks noChangeAspect="1"/>
          </p:cNvPicPr>
          <p:nvPr/>
        </p:nvPicPr>
        <p:blipFill>
          <a:blip r:embed="rId7"/>
          <a:stretch>
            <a:fillRect/>
          </a:stretch>
        </p:blipFill>
        <p:spPr>
          <a:xfrm>
            <a:off x="7244774" y="1944724"/>
            <a:ext cx="3814511" cy="545734"/>
          </a:xfrm>
          <a:prstGeom prst="rect">
            <a:avLst/>
          </a:prstGeom>
        </p:spPr>
      </p:pic>
    </p:spTree>
    <p:extLst>
      <p:ext uri="{BB962C8B-B14F-4D97-AF65-F5344CB8AC3E}">
        <p14:creationId xmlns:p14="http://schemas.microsoft.com/office/powerpoint/2010/main" val="1563781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18.Robotic tactile perception of object properties: A review (2017)</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107578" y="0"/>
            <a:ext cx="4772027" cy="523220"/>
          </a:xfrm>
          <a:prstGeom prst="rect">
            <a:avLst/>
          </a:prstGeom>
          <a:noFill/>
        </p:spPr>
        <p:txBody>
          <a:bodyPr wrap="square" rtlCol="0">
            <a:spAutoFit/>
          </a:bodyPr>
          <a:lstStyle/>
          <a:p>
            <a:r>
              <a:rPr lang="en-US" altLang="zh-CN" sz="2800" dirty="0"/>
              <a:t>Review</a:t>
            </a:r>
            <a:endParaRPr lang="en-CH" sz="2800" dirty="0"/>
          </a:p>
        </p:txBody>
      </p:sp>
      <p:sp>
        <p:nvSpPr>
          <p:cNvPr id="5" name="文本框 4">
            <a:extLst>
              <a:ext uri="{FF2B5EF4-FFF2-40B4-BE49-F238E27FC236}">
                <a16:creationId xmlns:a16="http://schemas.microsoft.com/office/drawing/2014/main" id="{99E3FD3C-7339-5E33-8B10-880F89D79457}"/>
              </a:ext>
            </a:extLst>
          </p:cNvPr>
          <p:cNvSpPr txBox="1"/>
          <p:nvPr/>
        </p:nvSpPr>
        <p:spPr>
          <a:xfrm>
            <a:off x="2105025" y="2209800"/>
            <a:ext cx="824865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Single-point contact sensor :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measure contact force : ATI Nano 17 force-torque sensor</a:t>
            </a:r>
          </a:p>
          <a:p>
            <a:pPr marL="742950" lvl="1" indent="-285750">
              <a:buFont typeface="Arial" panose="020B0604020202020204" pitchFamily="34" charset="0"/>
              <a:buChar char="•"/>
            </a:pPr>
            <a:r>
              <a:rPr lang="en-US" dirty="0"/>
              <a:t>measure vibration : </a:t>
            </a:r>
            <a:r>
              <a:rPr lang="en-US" dirty="0" err="1"/>
              <a:t>biomimeticwhiskers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Tactile Array: fiber optics, MEMS barometers, </a:t>
            </a:r>
            <a:r>
              <a:rPr lang="en-US" dirty="0" err="1"/>
              <a:t>RoboTouch</a:t>
            </a:r>
            <a:r>
              <a:rPr lang="en-US" dirty="0"/>
              <a:t>, </a:t>
            </a:r>
            <a:r>
              <a:rPr lang="en-US" dirty="0" err="1"/>
              <a:t>DigiTacts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optical tactile sensor, high resolution : </a:t>
            </a:r>
            <a:r>
              <a:rPr lang="en-US" dirty="0" err="1"/>
              <a:t>GelSight</a:t>
            </a:r>
            <a:r>
              <a:rPr lang="en-US" dirty="0"/>
              <a:t>, </a:t>
            </a:r>
            <a:r>
              <a:rPr lang="en-US" dirty="0" err="1"/>
              <a:t>GelTip</a:t>
            </a:r>
            <a:r>
              <a:rPr lang="en-US" dirty="0"/>
              <a:t>, </a:t>
            </a:r>
            <a:r>
              <a:rPr lang="en-US" dirty="0" err="1"/>
              <a:t>TacTip</a:t>
            </a:r>
            <a:r>
              <a:rPr lang="en-US" dirty="0"/>
              <a:t>, DIGIT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H" dirty="0"/>
          </a:p>
        </p:txBody>
      </p:sp>
      <p:pic>
        <p:nvPicPr>
          <p:cNvPr id="7" name="图片 6">
            <a:extLst>
              <a:ext uri="{FF2B5EF4-FFF2-40B4-BE49-F238E27FC236}">
                <a16:creationId xmlns:a16="http://schemas.microsoft.com/office/drawing/2014/main" id="{FA03C0AF-864F-678B-29CF-9C1EE8D60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spTree>
    <p:extLst>
      <p:ext uri="{BB962C8B-B14F-4D97-AF65-F5344CB8AC3E}">
        <p14:creationId xmlns:p14="http://schemas.microsoft.com/office/powerpoint/2010/main" val="3263551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19.Touch driven controller and tactile features for physical interactions (2022)</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Jacobian </a:t>
            </a:r>
            <a:r>
              <a:rPr lang="en-US" altLang="zh-CN" sz="2800" dirty="0"/>
              <a:t>feed forward</a:t>
            </a:r>
            <a:endParaRPr lang="en-CH" sz="2800" dirty="0"/>
          </a:p>
        </p:txBody>
      </p:sp>
      <p:pic>
        <p:nvPicPr>
          <p:cNvPr id="6" name="图片 5">
            <a:extLst>
              <a:ext uri="{FF2B5EF4-FFF2-40B4-BE49-F238E27FC236}">
                <a16:creationId xmlns:a16="http://schemas.microsoft.com/office/drawing/2014/main" id="{27A4D5AD-5D55-8142-7F5D-338C51ACD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792" y="2324526"/>
            <a:ext cx="3937483" cy="4174898"/>
          </a:xfrm>
          <a:prstGeom prst="rect">
            <a:avLst/>
          </a:prstGeom>
        </p:spPr>
      </p:pic>
      <p:pic>
        <p:nvPicPr>
          <p:cNvPr id="8" name="图片 7">
            <a:extLst>
              <a:ext uri="{FF2B5EF4-FFF2-40B4-BE49-F238E27FC236}">
                <a16:creationId xmlns:a16="http://schemas.microsoft.com/office/drawing/2014/main" id="{3CCB33A0-DE25-39BF-FB3C-9612BC3B5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6" y="4246041"/>
            <a:ext cx="7447025" cy="1621307"/>
          </a:xfrm>
          <a:prstGeom prst="rect">
            <a:avLst/>
          </a:prstGeom>
        </p:spPr>
      </p:pic>
      <p:pic>
        <p:nvPicPr>
          <p:cNvPr id="10" name="图片 9">
            <a:extLst>
              <a:ext uri="{FF2B5EF4-FFF2-40B4-BE49-F238E27FC236}">
                <a16:creationId xmlns:a16="http://schemas.microsoft.com/office/drawing/2014/main" id="{46F2F977-C119-92BF-3B08-D5ACC2D85D32}"/>
              </a:ext>
            </a:extLst>
          </p:cNvPr>
          <p:cNvPicPr>
            <a:picLocks noChangeAspect="1"/>
          </p:cNvPicPr>
          <p:nvPr/>
        </p:nvPicPr>
        <p:blipFill>
          <a:blip r:embed="rId5"/>
          <a:stretch>
            <a:fillRect/>
          </a:stretch>
        </p:blipFill>
        <p:spPr>
          <a:xfrm>
            <a:off x="847270" y="2797670"/>
            <a:ext cx="5915480" cy="631330"/>
          </a:xfrm>
          <a:prstGeom prst="rect">
            <a:avLst/>
          </a:prstGeom>
        </p:spPr>
      </p:pic>
      <p:pic>
        <p:nvPicPr>
          <p:cNvPr id="5" name="图片 4">
            <a:extLst>
              <a:ext uri="{FF2B5EF4-FFF2-40B4-BE49-F238E27FC236}">
                <a16:creationId xmlns:a16="http://schemas.microsoft.com/office/drawing/2014/main" id="{9D46FB5B-078B-6463-9F81-00C71C5584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spTree>
    <p:extLst>
      <p:ext uri="{BB962C8B-B14F-4D97-AF65-F5344CB8AC3E}">
        <p14:creationId xmlns:p14="http://schemas.microsoft.com/office/powerpoint/2010/main" val="2861380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20.Sim-to-Real for Robotic Tactile Sensing via Physics-Based Simulation and Learned Latent Projections(2021)</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9AC51893-A38F-7783-97A6-491AC7B59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3429000"/>
            <a:ext cx="7788087" cy="3238500"/>
          </a:xfrm>
          <a:prstGeom prst="rect">
            <a:avLst/>
          </a:prstGeom>
        </p:spPr>
      </p:pic>
      <p:pic>
        <p:nvPicPr>
          <p:cNvPr id="8" name="图片 7">
            <a:extLst>
              <a:ext uri="{FF2B5EF4-FFF2-40B4-BE49-F238E27FC236}">
                <a16:creationId xmlns:a16="http://schemas.microsoft.com/office/drawing/2014/main" id="{688656CD-D7E3-3323-536E-4547FB45F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1217" y="1997026"/>
            <a:ext cx="4770783" cy="3429000"/>
          </a:xfrm>
          <a:prstGeom prst="rect">
            <a:avLst/>
          </a:prstGeom>
        </p:spPr>
      </p:pic>
      <p:pic>
        <p:nvPicPr>
          <p:cNvPr id="11" name="图片 10">
            <a:extLst>
              <a:ext uri="{FF2B5EF4-FFF2-40B4-BE49-F238E27FC236}">
                <a16:creationId xmlns:a16="http://schemas.microsoft.com/office/drawing/2014/main" id="{6A0DB748-A7A4-953D-E99E-C0C661044E8B}"/>
              </a:ext>
            </a:extLst>
          </p:cNvPr>
          <p:cNvPicPr>
            <a:picLocks noChangeAspect="1"/>
          </p:cNvPicPr>
          <p:nvPr/>
        </p:nvPicPr>
        <p:blipFill>
          <a:blip r:embed="rId5"/>
          <a:stretch>
            <a:fillRect/>
          </a:stretch>
        </p:blipFill>
        <p:spPr>
          <a:xfrm>
            <a:off x="813631" y="1955194"/>
            <a:ext cx="5187118" cy="1268266"/>
          </a:xfrm>
          <a:prstGeom prst="rect">
            <a:avLst/>
          </a:prstGeom>
        </p:spPr>
      </p:pic>
      <p:pic>
        <p:nvPicPr>
          <p:cNvPr id="5" name="图片 4">
            <a:extLst>
              <a:ext uri="{FF2B5EF4-FFF2-40B4-BE49-F238E27FC236}">
                <a16:creationId xmlns:a16="http://schemas.microsoft.com/office/drawing/2014/main" id="{295A1448-F89D-DA58-3073-51B248410F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spTree>
    <p:extLst>
      <p:ext uri="{BB962C8B-B14F-4D97-AF65-F5344CB8AC3E}">
        <p14:creationId xmlns:p14="http://schemas.microsoft.com/office/powerpoint/2010/main" val="121980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7629527" cy="369332"/>
          </a:xfrm>
          <a:prstGeom prst="rect">
            <a:avLst/>
          </a:prstGeom>
          <a:noFill/>
        </p:spPr>
        <p:txBody>
          <a:bodyPr wrap="square" rtlCol="0">
            <a:spAutoFit/>
          </a:bodyPr>
          <a:lstStyle/>
          <a:p>
            <a:r>
              <a:rPr lang="en-US" b="1" dirty="0"/>
              <a:t>21. Generation of </a:t>
            </a:r>
            <a:r>
              <a:rPr lang="en-US" b="1" dirty="0" err="1"/>
              <a:t>GelSight</a:t>
            </a:r>
            <a:r>
              <a:rPr lang="en-US" b="1" dirty="0"/>
              <a:t> Tactile Images for Sim2Real Learning (2021)</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13" name="图片 12">
            <a:extLst>
              <a:ext uri="{FF2B5EF4-FFF2-40B4-BE49-F238E27FC236}">
                <a16:creationId xmlns:a16="http://schemas.microsoft.com/office/drawing/2014/main" id="{21CFC080-DC49-EB99-7084-28791E66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5" y="1822687"/>
            <a:ext cx="6347867" cy="4802932"/>
          </a:xfrm>
          <a:prstGeom prst="rect">
            <a:avLst/>
          </a:prstGeom>
        </p:spPr>
      </p:pic>
      <p:sp>
        <p:nvSpPr>
          <p:cNvPr id="6" name="文本框 5">
            <a:extLst>
              <a:ext uri="{FF2B5EF4-FFF2-40B4-BE49-F238E27FC236}">
                <a16:creationId xmlns:a16="http://schemas.microsoft.com/office/drawing/2014/main" id="{66BAD44A-A412-F735-8D17-5D7381CC7EB5}"/>
              </a:ext>
            </a:extLst>
          </p:cNvPr>
          <p:cNvSpPr txBox="1"/>
          <p:nvPr/>
        </p:nvSpPr>
        <p:spPr>
          <a:xfrm>
            <a:off x="758757" y="2227634"/>
            <a:ext cx="3861881"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Sensor : </a:t>
            </a:r>
            <a:r>
              <a:rPr lang="en-US" dirty="0" err="1"/>
              <a:t>GelSight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Simulator : Gazebo</a:t>
            </a:r>
            <a:endParaRPr lang="en-CH" dirty="0"/>
          </a:p>
        </p:txBody>
      </p:sp>
      <p:pic>
        <p:nvPicPr>
          <p:cNvPr id="8" name="图片 7">
            <a:extLst>
              <a:ext uri="{FF2B5EF4-FFF2-40B4-BE49-F238E27FC236}">
                <a16:creationId xmlns:a16="http://schemas.microsoft.com/office/drawing/2014/main" id="{EC782E05-0DC5-897C-3465-6E573AEB1179}"/>
              </a:ext>
            </a:extLst>
          </p:cNvPr>
          <p:cNvPicPr>
            <a:picLocks noChangeAspect="1"/>
          </p:cNvPicPr>
          <p:nvPr/>
        </p:nvPicPr>
        <p:blipFill>
          <a:blip r:embed="rId4"/>
          <a:stretch>
            <a:fillRect/>
          </a:stretch>
        </p:blipFill>
        <p:spPr>
          <a:xfrm>
            <a:off x="1014096" y="3870313"/>
            <a:ext cx="4525006" cy="1333686"/>
          </a:xfrm>
          <a:prstGeom prst="rect">
            <a:avLst/>
          </a:prstGeom>
        </p:spPr>
      </p:pic>
      <p:pic>
        <p:nvPicPr>
          <p:cNvPr id="5" name="图片 4">
            <a:extLst>
              <a:ext uri="{FF2B5EF4-FFF2-40B4-BE49-F238E27FC236}">
                <a16:creationId xmlns:a16="http://schemas.microsoft.com/office/drawing/2014/main" id="{E12C9F93-D28C-A66D-C22C-E76E76578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spTree>
    <p:extLst>
      <p:ext uri="{BB962C8B-B14F-4D97-AF65-F5344CB8AC3E}">
        <p14:creationId xmlns:p14="http://schemas.microsoft.com/office/powerpoint/2010/main" val="262731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23.Learning the sense of touch in simulation: a sim-to-real strategy for </a:t>
            </a:r>
            <a:r>
              <a:rPr lang="en-US" b="1" dirty="0" err="1"/>
              <a:t>visionbased</a:t>
            </a:r>
            <a:r>
              <a:rPr lang="en-US" b="1" dirty="0"/>
              <a:t> tactile sensing (2020)</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FEM Simulation</a:t>
            </a:r>
            <a:endParaRPr lang="en-CH" sz="2800" dirty="0"/>
          </a:p>
        </p:txBody>
      </p:sp>
      <p:pic>
        <p:nvPicPr>
          <p:cNvPr id="6" name="图片 5">
            <a:extLst>
              <a:ext uri="{FF2B5EF4-FFF2-40B4-BE49-F238E27FC236}">
                <a16:creationId xmlns:a16="http://schemas.microsoft.com/office/drawing/2014/main" id="{D7B36E5C-CFC2-166B-E5DA-0B871AEDC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099" y="1801306"/>
            <a:ext cx="3416455" cy="4906292"/>
          </a:xfrm>
          <a:prstGeom prst="rect">
            <a:avLst/>
          </a:prstGeom>
        </p:spPr>
      </p:pic>
      <p:sp>
        <p:nvSpPr>
          <p:cNvPr id="7" name="文本框 6">
            <a:extLst>
              <a:ext uri="{FF2B5EF4-FFF2-40B4-BE49-F238E27FC236}">
                <a16:creationId xmlns:a16="http://schemas.microsoft.com/office/drawing/2014/main" id="{7EDF3BBB-87DE-25CF-7941-D02B9EBE17DD}"/>
              </a:ext>
            </a:extLst>
          </p:cNvPr>
          <p:cNvSpPr txBox="1"/>
          <p:nvPr/>
        </p:nvSpPr>
        <p:spPr>
          <a:xfrm>
            <a:off x="476247" y="3072484"/>
            <a:ext cx="6334125" cy="923330"/>
          </a:xfrm>
          <a:prstGeom prst="rect">
            <a:avLst/>
          </a:prstGeom>
          <a:noFill/>
        </p:spPr>
        <p:txBody>
          <a:bodyPr wrap="square" rtlCol="0">
            <a:spAutoFit/>
          </a:bodyPr>
          <a:lstStyle/>
          <a:p>
            <a:r>
              <a:rPr lang="en-US" dirty="0"/>
              <a:t>figure a is corresponding to paper “22.Ground Truth Force Distribution for Learning-Based Tactile Sensing: A Finite Element Approach(2019)”</a:t>
            </a:r>
            <a:endParaRPr lang="en-CH" dirty="0"/>
          </a:p>
        </p:txBody>
      </p:sp>
      <p:sp>
        <p:nvSpPr>
          <p:cNvPr id="8" name="文本框 7">
            <a:extLst>
              <a:ext uri="{FF2B5EF4-FFF2-40B4-BE49-F238E27FC236}">
                <a16:creationId xmlns:a16="http://schemas.microsoft.com/office/drawing/2014/main" id="{0DCD8FAF-AEDC-7DCC-C0EC-F2226481F1CE}"/>
              </a:ext>
            </a:extLst>
          </p:cNvPr>
          <p:cNvSpPr txBox="1"/>
          <p:nvPr/>
        </p:nvSpPr>
        <p:spPr>
          <a:xfrm>
            <a:off x="476247" y="4285662"/>
            <a:ext cx="7181852" cy="369332"/>
          </a:xfrm>
          <a:prstGeom prst="rect">
            <a:avLst/>
          </a:prstGeom>
          <a:noFill/>
        </p:spPr>
        <p:txBody>
          <a:bodyPr wrap="square" rtlCol="0">
            <a:spAutoFit/>
          </a:bodyPr>
          <a:lstStyle/>
          <a:p>
            <a:r>
              <a:rPr lang="en-US" dirty="0"/>
              <a:t>DIS: Dense Inverse Search (Fast Optical Flow using Dense Inverse Search)</a:t>
            </a:r>
            <a:endParaRPr lang="en-CH" dirty="0"/>
          </a:p>
        </p:txBody>
      </p:sp>
      <p:pic>
        <p:nvPicPr>
          <p:cNvPr id="5" name="图片 4">
            <a:extLst>
              <a:ext uri="{FF2B5EF4-FFF2-40B4-BE49-F238E27FC236}">
                <a16:creationId xmlns:a16="http://schemas.microsoft.com/office/drawing/2014/main" id="{A7B16CE3-7FFF-76BD-A832-F16683128B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spTree>
    <p:extLst>
      <p:ext uri="{BB962C8B-B14F-4D97-AF65-F5344CB8AC3E}">
        <p14:creationId xmlns:p14="http://schemas.microsoft.com/office/powerpoint/2010/main" val="4011126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1077218"/>
          </a:xfrm>
          <a:prstGeom prst="rect">
            <a:avLst/>
          </a:prstGeom>
          <a:noFill/>
        </p:spPr>
        <p:txBody>
          <a:bodyPr wrap="square" rtlCol="0">
            <a:spAutoFit/>
          </a:bodyPr>
          <a:lstStyle/>
          <a:p>
            <a:r>
              <a:rPr lang="en-US" altLang="zh-CN" sz="3200" dirty="0"/>
              <a:t>Force Sensor</a:t>
            </a:r>
          </a:p>
          <a:p>
            <a:endParaRPr lang="en-CH" sz="3200" dirty="0"/>
          </a:p>
        </p:txBody>
      </p:sp>
      <p:sp>
        <p:nvSpPr>
          <p:cNvPr id="2" name="文本框 1">
            <a:extLst>
              <a:ext uri="{FF2B5EF4-FFF2-40B4-BE49-F238E27FC236}">
                <a16:creationId xmlns:a16="http://schemas.microsoft.com/office/drawing/2014/main" id="{0352AAE5-5650-9A1A-E68D-5354E36E33D8}"/>
              </a:ext>
            </a:extLst>
          </p:cNvPr>
          <p:cNvSpPr txBox="1"/>
          <p:nvPr/>
        </p:nvSpPr>
        <p:spPr>
          <a:xfrm>
            <a:off x="638173" y="1431974"/>
            <a:ext cx="10725152" cy="369332"/>
          </a:xfrm>
          <a:prstGeom prst="rect">
            <a:avLst/>
          </a:prstGeom>
          <a:noFill/>
        </p:spPr>
        <p:txBody>
          <a:bodyPr wrap="square" rtlCol="0">
            <a:spAutoFit/>
          </a:bodyPr>
          <a:lstStyle/>
          <a:p>
            <a:r>
              <a:rPr lang="en-US" b="1" dirty="0"/>
              <a:t>24.Skill generalization of tubular object manipulation with tactile sensing and Sim2Real learning(2023)</a:t>
            </a:r>
            <a:endParaRPr lang="en-CH" b="1" dirty="0"/>
          </a:p>
        </p:txBody>
      </p:sp>
      <p:sp>
        <p:nvSpPr>
          <p:cNvPr id="3" name="文本框 2">
            <a:extLst>
              <a:ext uri="{FF2B5EF4-FFF2-40B4-BE49-F238E27FC236}">
                <a16:creationId xmlns:a16="http://schemas.microsoft.com/office/drawing/2014/main" id="{F2953F86-D78B-84AF-61AC-010D8322D253}"/>
              </a:ext>
            </a:extLst>
          </p:cNvPr>
          <p:cNvSpPr txBox="1"/>
          <p:nvPr/>
        </p:nvSpPr>
        <p:spPr>
          <a:xfrm>
            <a:off x="561973" y="908754"/>
            <a:ext cx="4772027" cy="523220"/>
          </a:xfrm>
          <a:prstGeom prst="rect">
            <a:avLst/>
          </a:prstGeom>
          <a:noFill/>
        </p:spPr>
        <p:txBody>
          <a:bodyPr wrap="square" rtlCol="0">
            <a:spAutoFit/>
          </a:bodyPr>
          <a:lstStyle/>
          <a:p>
            <a:r>
              <a:rPr lang="en-US" sz="2800" dirty="0"/>
              <a:t>Simulation Enhancement</a:t>
            </a:r>
            <a:endParaRPr lang="en-CH" sz="2800" dirty="0"/>
          </a:p>
        </p:txBody>
      </p:sp>
      <p:pic>
        <p:nvPicPr>
          <p:cNvPr id="9" name="图片 8">
            <a:extLst>
              <a:ext uri="{FF2B5EF4-FFF2-40B4-BE49-F238E27FC236}">
                <a16:creationId xmlns:a16="http://schemas.microsoft.com/office/drawing/2014/main" id="{B8F965F1-5FC7-F129-5E5D-C1FF51286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0" y="1756296"/>
            <a:ext cx="5400675" cy="4915882"/>
          </a:xfrm>
          <a:prstGeom prst="rect">
            <a:avLst/>
          </a:prstGeom>
        </p:spPr>
      </p:pic>
      <p:pic>
        <p:nvPicPr>
          <p:cNvPr id="7" name="图片 6">
            <a:extLst>
              <a:ext uri="{FF2B5EF4-FFF2-40B4-BE49-F238E27FC236}">
                <a16:creationId xmlns:a16="http://schemas.microsoft.com/office/drawing/2014/main" id="{C0451240-20BE-A2FC-0A1A-D9E327FE9CEC}"/>
              </a:ext>
            </a:extLst>
          </p:cNvPr>
          <p:cNvPicPr>
            <a:picLocks noChangeAspect="1"/>
          </p:cNvPicPr>
          <p:nvPr/>
        </p:nvPicPr>
        <p:blipFill>
          <a:blip r:embed="rId4"/>
          <a:stretch>
            <a:fillRect/>
          </a:stretch>
        </p:blipFill>
        <p:spPr>
          <a:xfrm>
            <a:off x="7376" y="3063733"/>
            <a:ext cx="6564874" cy="1005309"/>
          </a:xfrm>
          <a:prstGeom prst="rect">
            <a:avLst/>
          </a:prstGeom>
        </p:spPr>
      </p:pic>
      <p:sp>
        <p:nvSpPr>
          <p:cNvPr id="8" name="文本框 7">
            <a:extLst>
              <a:ext uri="{FF2B5EF4-FFF2-40B4-BE49-F238E27FC236}">
                <a16:creationId xmlns:a16="http://schemas.microsoft.com/office/drawing/2014/main" id="{1561EF9B-7059-3C5C-74CC-4C9EB5ED874D}"/>
              </a:ext>
            </a:extLst>
          </p:cNvPr>
          <p:cNvSpPr txBox="1"/>
          <p:nvPr/>
        </p:nvSpPr>
        <p:spPr>
          <a:xfrm>
            <a:off x="613347" y="2499181"/>
            <a:ext cx="2334639" cy="369332"/>
          </a:xfrm>
          <a:prstGeom prst="rect">
            <a:avLst/>
          </a:prstGeom>
          <a:noFill/>
        </p:spPr>
        <p:txBody>
          <a:bodyPr wrap="square" rtlCol="0">
            <a:spAutoFit/>
          </a:bodyPr>
          <a:lstStyle/>
          <a:p>
            <a:r>
              <a:rPr lang="en-US" dirty="0"/>
              <a:t>Sensor : DIGIT</a:t>
            </a:r>
          </a:p>
        </p:txBody>
      </p:sp>
      <p:sp>
        <p:nvSpPr>
          <p:cNvPr id="10" name="文本框 9">
            <a:extLst>
              <a:ext uri="{FF2B5EF4-FFF2-40B4-BE49-F238E27FC236}">
                <a16:creationId xmlns:a16="http://schemas.microsoft.com/office/drawing/2014/main" id="{F20137E9-B0EC-0E90-9AA4-5F4230E72ACF}"/>
              </a:ext>
            </a:extLst>
          </p:cNvPr>
          <p:cNvSpPr txBox="1"/>
          <p:nvPr/>
        </p:nvSpPr>
        <p:spPr>
          <a:xfrm>
            <a:off x="150786" y="5892862"/>
            <a:ext cx="2663252" cy="779316"/>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200" dirty="0">
                <a:solidFill>
                  <a:schemeClr val="bg1">
                    <a:lumMod val="50000"/>
                  </a:schemeClr>
                </a:solidFill>
              </a:rPr>
              <a:t>SAC : Soft Actor-Critic</a:t>
            </a:r>
          </a:p>
          <a:p>
            <a:pPr marL="171450" indent="-171450">
              <a:lnSpc>
                <a:spcPct val="200000"/>
              </a:lnSpc>
              <a:buFont typeface="Arial" panose="020B0604020202020204" pitchFamily="34" charset="0"/>
              <a:buChar char="•"/>
            </a:pPr>
            <a:r>
              <a:rPr lang="en-US" sz="1200" dirty="0">
                <a:solidFill>
                  <a:schemeClr val="bg1">
                    <a:lumMod val="50000"/>
                  </a:schemeClr>
                </a:solidFill>
              </a:rPr>
              <a:t>TCP : Tool Center Point</a:t>
            </a:r>
            <a:endParaRPr lang="en-CH" sz="1200" dirty="0">
              <a:solidFill>
                <a:schemeClr val="bg1">
                  <a:lumMod val="50000"/>
                </a:schemeClr>
              </a:solidFill>
            </a:endParaRPr>
          </a:p>
        </p:txBody>
      </p:sp>
      <p:pic>
        <p:nvPicPr>
          <p:cNvPr id="5" name="图片 4">
            <a:extLst>
              <a:ext uri="{FF2B5EF4-FFF2-40B4-BE49-F238E27FC236}">
                <a16:creationId xmlns:a16="http://schemas.microsoft.com/office/drawing/2014/main" id="{FED785A6-E5CE-49FA-7475-100B8160B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799" y="129025"/>
            <a:ext cx="626598" cy="650417"/>
          </a:xfrm>
          <a:prstGeom prst="rect">
            <a:avLst/>
          </a:prstGeom>
        </p:spPr>
      </p:pic>
    </p:spTree>
    <p:extLst>
      <p:ext uri="{BB962C8B-B14F-4D97-AF65-F5344CB8AC3E}">
        <p14:creationId xmlns:p14="http://schemas.microsoft.com/office/powerpoint/2010/main" val="617267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4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4FE406-6D02-71EF-BB55-EC7C422472A8}"/>
              </a:ext>
            </a:extLst>
          </p:cNvPr>
          <p:cNvSpPr txBox="1"/>
          <p:nvPr/>
        </p:nvSpPr>
        <p:spPr>
          <a:xfrm>
            <a:off x="561974" y="333375"/>
            <a:ext cx="2714625" cy="584775"/>
          </a:xfrm>
          <a:prstGeom prst="rect">
            <a:avLst/>
          </a:prstGeom>
          <a:noFill/>
        </p:spPr>
        <p:txBody>
          <a:bodyPr wrap="square" rtlCol="0">
            <a:spAutoFit/>
          </a:bodyPr>
          <a:lstStyle/>
          <a:p>
            <a:r>
              <a:rPr lang="en-US" altLang="zh-CN" sz="3200" dirty="0"/>
              <a:t>Encoders</a:t>
            </a:r>
          </a:p>
        </p:txBody>
      </p:sp>
      <p:sp>
        <p:nvSpPr>
          <p:cNvPr id="2" name="文本框 1">
            <a:extLst>
              <a:ext uri="{FF2B5EF4-FFF2-40B4-BE49-F238E27FC236}">
                <a16:creationId xmlns:a16="http://schemas.microsoft.com/office/drawing/2014/main" id="{AAC3026A-DB17-5B35-623C-5E86416AF76E}"/>
              </a:ext>
            </a:extLst>
          </p:cNvPr>
          <p:cNvSpPr txBox="1"/>
          <p:nvPr/>
        </p:nvSpPr>
        <p:spPr>
          <a:xfrm>
            <a:off x="638173" y="1431974"/>
            <a:ext cx="10725152" cy="369332"/>
          </a:xfrm>
          <a:prstGeom prst="rect">
            <a:avLst/>
          </a:prstGeom>
          <a:noFill/>
        </p:spPr>
        <p:txBody>
          <a:bodyPr wrap="square" rtlCol="0">
            <a:spAutoFit/>
          </a:bodyPr>
          <a:lstStyle/>
          <a:p>
            <a:r>
              <a:rPr lang="en-US" b="1" dirty="0"/>
              <a:t>25.NeuronsGym: A Hybrid Framework and Benchmark for Robot Tasks with Sim2Real Policy Learning(2023)</a:t>
            </a:r>
            <a:endParaRPr lang="en-CH" b="1" dirty="0"/>
          </a:p>
        </p:txBody>
      </p:sp>
      <p:sp>
        <p:nvSpPr>
          <p:cNvPr id="3" name="文本框 2">
            <a:extLst>
              <a:ext uri="{FF2B5EF4-FFF2-40B4-BE49-F238E27FC236}">
                <a16:creationId xmlns:a16="http://schemas.microsoft.com/office/drawing/2014/main" id="{858AB555-4EB2-D8B0-3162-01750FE9702F}"/>
              </a:ext>
            </a:extLst>
          </p:cNvPr>
          <p:cNvSpPr txBox="1"/>
          <p:nvPr/>
        </p:nvSpPr>
        <p:spPr>
          <a:xfrm>
            <a:off x="561973" y="908754"/>
            <a:ext cx="4772027" cy="523220"/>
          </a:xfrm>
          <a:prstGeom prst="rect">
            <a:avLst/>
          </a:prstGeom>
          <a:noFill/>
        </p:spPr>
        <p:txBody>
          <a:bodyPr wrap="square" rtlCol="0">
            <a:spAutoFit/>
          </a:bodyPr>
          <a:lstStyle/>
          <a:p>
            <a:r>
              <a:rPr lang="en-US" sz="2800" dirty="0"/>
              <a:t>Uncertainty Estimation</a:t>
            </a:r>
            <a:endParaRPr lang="en-CH" sz="2800" dirty="0"/>
          </a:p>
        </p:txBody>
      </p:sp>
      <p:pic>
        <p:nvPicPr>
          <p:cNvPr id="7" name="图片 6">
            <a:extLst>
              <a:ext uri="{FF2B5EF4-FFF2-40B4-BE49-F238E27FC236}">
                <a16:creationId xmlns:a16="http://schemas.microsoft.com/office/drawing/2014/main" id="{AA3075CD-7C40-3576-0826-EBA3F8443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473" y="2449730"/>
            <a:ext cx="8915401" cy="4264498"/>
          </a:xfrm>
          <a:prstGeom prst="rect">
            <a:avLst/>
          </a:prstGeom>
        </p:spPr>
      </p:pic>
      <p:pic>
        <p:nvPicPr>
          <p:cNvPr id="10" name="图片 9">
            <a:extLst>
              <a:ext uri="{FF2B5EF4-FFF2-40B4-BE49-F238E27FC236}">
                <a16:creationId xmlns:a16="http://schemas.microsoft.com/office/drawing/2014/main" id="{308A7154-F172-7C02-462E-495ECBDA4C9C}"/>
              </a:ext>
            </a:extLst>
          </p:cNvPr>
          <p:cNvPicPr>
            <a:picLocks noChangeAspect="1"/>
          </p:cNvPicPr>
          <p:nvPr/>
        </p:nvPicPr>
        <p:blipFill>
          <a:blip r:embed="rId4"/>
          <a:stretch>
            <a:fillRect/>
          </a:stretch>
        </p:blipFill>
        <p:spPr>
          <a:xfrm>
            <a:off x="238126" y="1976707"/>
            <a:ext cx="4649034" cy="615422"/>
          </a:xfrm>
          <a:prstGeom prst="rect">
            <a:avLst/>
          </a:prstGeom>
        </p:spPr>
      </p:pic>
      <p:sp>
        <p:nvSpPr>
          <p:cNvPr id="5" name="文本框 4">
            <a:extLst>
              <a:ext uri="{FF2B5EF4-FFF2-40B4-BE49-F238E27FC236}">
                <a16:creationId xmlns:a16="http://schemas.microsoft.com/office/drawing/2014/main" id="{542D416F-B2CF-868A-D419-BE2B0B2CAA2C}"/>
              </a:ext>
            </a:extLst>
          </p:cNvPr>
          <p:cNvSpPr txBox="1"/>
          <p:nvPr/>
        </p:nvSpPr>
        <p:spPr>
          <a:xfrm>
            <a:off x="723900" y="3105150"/>
            <a:ext cx="1628775" cy="646331"/>
          </a:xfrm>
          <a:prstGeom prst="rect">
            <a:avLst/>
          </a:prstGeom>
          <a:noFill/>
        </p:spPr>
        <p:txBody>
          <a:bodyPr wrap="square" rtlCol="0">
            <a:spAutoFit/>
          </a:bodyPr>
          <a:lstStyle/>
          <a:p>
            <a:r>
              <a:rPr lang="en-US" dirty="0"/>
              <a:t>A simulator framework</a:t>
            </a:r>
            <a:endParaRPr lang="en-CH" dirty="0"/>
          </a:p>
        </p:txBody>
      </p:sp>
      <p:pic>
        <p:nvPicPr>
          <p:cNvPr id="11" name="图片 10">
            <a:extLst>
              <a:ext uri="{FF2B5EF4-FFF2-40B4-BE49-F238E27FC236}">
                <a16:creationId xmlns:a16="http://schemas.microsoft.com/office/drawing/2014/main" id="{38BAB371-01B5-E53C-4A05-D431AF997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3325" y="62750"/>
            <a:ext cx="694385" cy="686712"/>
          </a:xfrm>
          <a:prstGeom prst="rect">
            <a:avLst/>
          </a:prstGeom>
        </p:spPr>
      </p:pic>
    </p:spTree>
    <p:extLst>
      <p:ext uri="{BB962C8B-B14F-4D97-AF65-F5344CB8AC3E}">
        <p14:creationId xmlns:p14="http://schemas.microsoft.com/office/powerpoint/2010/main" val="1603914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586F1E-E972-16B3-4512-D9A97E877898}"/>
              </a:ext>
            </a:extLst>
          </p:cNvPr>
          <p:cNvSpPr txBox="1"/>
          <p:nvPr/>
        </p:nvSpPr>
        <p:spPr>
          <a:xfrm>
            <a:off x="115018" y="151179"/>
            <a:ext cx="11961963" cy="6555641"/>
          </a:xfrm>
          <a:prstGeom prst="rect">
            <a:avLst/>
          </a:prstGeom>
          <a:noFill/>
        </p:spPr>
        <p:txBody>
          <a:bodyPr wrap="square" rtlCol="0">
            <a:spAutoFit/>
          </a:bodyPr>
          <a:lstStyle/>
          <a:p>
            <a:r>
              <a:rPr lang="en-US" sz="1200" dirty="0"/>
              <a:t>1. Zhu Y, Wang Z, </a:t>
            </a:r>
            <a:r>
              <a:rPr lang="en-US" sz="1200" dirty="0" err="1"/>
              <a:t>Merel</a:t>
            </a:r>
            <a:r>
              <a:rPr lang="en-US" sz="1200" dirty="0"/>
              <a:t> J, et al. Reinforcement and imitation learning for diverse visuomotor skills[J]. </a:t>
            </a:r>
            <a:r>
              <a:rPr lang="en-US" sz="1200" dirty="0" err="1"/>
              <a:t>arXiv</a:t>
            </a:r>
            <a:r>
              <a:rPr lang="en-US" sz="1200" dirty="0"/>
              <a:t> preprint arXiv:1802.09564, 2018.</a:t>
            </a:r>
          </a:p>
          <a:p>
            <a:r>
              <a:rPr lang="en-US" sz="1200" dirty="0"/>
              <a:t>2. </a:t>
            </a:r>
            <a:r>
              <a:rPr lang="en-US" sz="1200" dirty="0" err="1"/>
              <a:t>Byravan</a:t>
            </a:r>
            <a:r>
              <a:rPr lang="en-US" sz="1200" dirty="0"/>
              <a:t> A, </a:t>
            </a:r>
            <a:r>
              <a:rPr lang="en-US" sz="1200" dirty="0" err="1"/>
              <a:t>Humplik</a:t>
            </a:r>
            <a:r>
              <a:rPr lang="en-US" sz="1200" dirty="0"/>
              <a:t> J, </a:t>
            </a:r>
            <a:r>
              <a:rPr lang="en-US" sz="1200" dirty="0" err="1"/>
              <a:t>Hasenclever</a:t>
            </a:r>
            <a:r>
              <a:rPr lang="en-US" sz="1200" dirty="0"/>
              <a:t> L, et al. Nerf2real: Sim2real transfer of vision-guided bipedal motion skills using neural radiance fields[C]//2023 IEEE International Conference on Robotics and Automation (ICRA). IEEE, 2023: 9362-9369.</a:t>
            </a:r>
          </a:p>
          <a:p>
            <a:r>
              <a:rPr lang="en-US" sz="1200" dirty="0"/>
              <a:t>3. Yang Z, Chen Y, Wang J, et al. UniSim: A Neural Closed-Loop Sensor Simulator[C]//Proceedings of the IEEE/CVF Conference on Computer Vision and Pattern Recognition. 2023: 1389-1399.</a:t>
            </a:r>
          </a:p>
          <a:p>
            <a:r>
              <a:rPr lang="en-US" sz="1200" dirty="0"/>
              <a:t>4. Yang Z, Chai Y, </a:t>
            </a:r>
            <a:r>
              <a:rPr lang="en-US" sz="1200" dirty="0" err="1"/>
              <a:t>Anguelov</a:t>
            </a:r>
            <a:r>
              <a:rPr lang="en-US" sz="1200" dirty="0"/>
              <a:t> D, et al. </a:t>
            </a:r>
            <a:r>
              <a:rPr lang="en-US" sz="1200" dirty="0" err="1"/>
              <a:t>Surfelgan</a:t>
            </a:r>
            <a:r>
              <a:rPr lang="en-US" sz="1200" dirty="0"/>
              <a:t>: Synthesizing realistic sensor data for autonomous driving[C]//Proceedings of the IEEE/CVF Conference on Computer Vision and Pattern Recognition. 2020: 11118-11127.</a:t>
            </a:r>
          </a:p>
          <a:p>
            <a:r>
              <a:rPr lang="en-US" sz="1200" dirty="0"/>
              <a:t>5. Lim V, Huang H, Chen L Y, et al. Real2sim2real: Self-supervised learning of physical single-step dynamic actions for planar robot casting[C]//2022 International Conference on Robotics and Automation (ICRA). IEEE, 2022: 8282-8289.</a:t>
            </a:r>
          </a:p>
          <a:p>
            <a:r>
              <a:rPr lang="en-US" sz="1200" dirty="0"/>
              <a:t>6. </a:t>
            </a:r>
            <a:r>
              <a:rPr lang="en-US" sz="1200" dirty="0" err="1"/>
              <a:t>Espadinha</a:t>
            </a:r>
            <a:r>
              <a:rPr lang="en-US" sz="1200" dirty="0"/>
              <a:t> J, Lebedev I, Lukic L, et al. LiDAR data noise models and methodology for sim-to-real domain generalization and adaptation in autonomous driving perception[C]//2021 IEEE Intelligent Vehicles Symposium (IV). IEEE, 2021: 797-803. </a:t>
            </a:r>
          </a:p>
          <a:p>
            <a:r>
              <a:rPr lang="en-US" sz="1200" dirty="0"/>
              <a:t>7. </a:t>
            </a:r>
            <a:r>
              <a:rPr lang="en-US" sz="1200" dirty="0" err="1"/>
              <a:t>Manivasagam</a:t>
            </a:r>
            <a:r>
              <a:rPr lang="en-US" sz="1200" dirty="0"/>
              <a:t> S, </a:t>
            </a:r>
            <a:r>
              <a:rPr lang="en-US" sz="1200" dirty="0" err="1"/>
              <a:t>Bârsan</a:t>
            </a:r>
            <a:r>
              <a:rPr lang="en-US" sz="1200" dirty="0"/>
              <a:t> I A, Wang J, et al. Towards zero domain gap: A comprehensive study of realistic lidar simulation for autonomy testing[C]//Proceedings of the IEEE/CVF International Conference on Computer Vision. 2023: 8272-8282.</a:t>
            </a:r>
          </a:p>
          <a:p>
            <a:r>
              <a:rPr lang="en-US" sz="1200" dirty="0"/>
              <a:t>8. </a:t>
            </a:r>
            <a:r>
              <a:rPr lang="en-US" sz="1200" dirty="0" err="1"/>
              <a:t>Sallab</a:t>
            </a:r>
            <a:r>
              <a:rPr lang="en-US" sz="1200" dirty="0"/>
              <a:t> A E, </a:t>
            </a:r>
            <a:r>
              <a:rPr lang="en-US" sz="1200" dirty="0" err="1"/>
              <a:t>Sobh</a:t>
            </a:r>
            <a:r>
              <a:rPr lang="en-US" sz="1200" dirty="0"/>
              <a:t> I, Zahran M, et al. LiDAR Sensor modeling and Data augmentation with GANs for Autonomous driving. </a:t>
            </a:r>
            <a:r>
              <a:rPr lang="en-US" sz="1200" dirty="0" err="1"/>
              <a:t>arXiv</a:t>
            </a:r>
            <a:r>
              <a:rPr lang="en-US" sz="1200" dirty="0"/>
              <a:t> 2019[J]. </a:t>
            </a:r>
            <a:r>
              <a:rPr lang="en-US" sz="1200" dirty="0" err="1"/>
              <a:t>arXiv</a:t>
            </a:r>
            <a:r>
              <a:rPr lang="en-US" sz="1200" dirty="0"/>
              <a:t> preprint arXiv:1905.07290.</a:t>
            </a:r>
          </a:p>
          <a:p>
            <a:r>
              <a:rPr lang="en-US" sz="1200" dirty="0"/>
              <a:t>9. </a:t>
            </a:r>
            <a:r>
              <a:rPr lang="en-US" sz="1200" dirty="0" err="1"/>
              <a:t>Sallab</a:t>
            </a:r>
            <a:r>
              <a:rPr lang="en-US" sz="1200" dirty="0"/>
              <a:t> A E, </a:t>
            </a:r>
            <a:r>
              <a:rPr lang="en-US" sz="1200" dirty="0" err="1"/>
              <a:t>Sobh</a:t>
            </a:r>
            <a:r>
              <a:rPr lang="en-US" sz="1200" dirty="0"/>
              <a:t> I, Zahran M, et al. Unsupervised neural sensor models for synthetic lidar data augmentation[J]. </a:t>
            </a:r>
            <a:r>
              <a:rPr lang="en-US" sz="1200" dirty="0" err="1"/>
              <a:t>arXiv</a:t>
            </a:r>
            <a:r>
              <a:rPr lang="en-US" sz="1200" dirty="0"/>
              <a:t> preprint arXiv:1911.10575, 2019.</a:t>
            </a:r>
          </a:p>
          <a:p>
            <a:r>
              <a:rPr lang="en-US" sz="1200" dirty="0"/>
              <a:t>10. Mallick T, Das P </a:t>
            </a:r>
            <a:r>
              <a:rPr lang="en-US" sz="1200" dirty="0" err="1"/>
              <a:t>P</a:t>
            </a:r>
            <a:r>
              <a:rPr lang="en-US" sz="1200" dirty="0"/>
              <a:t>, Majumdar A K. Characterizations of noise in Kinect depth images: A review[J]. IEEE Sensors journal, 2014, 14(6): 1731-1740.</a:t>
            </a:r>
          </a:p>
          <a:p>
            <a:r>
              <a:rPr lang="en-US" sz="1200" dirty="0"/>
              <a:t>11. Chang P, </a:t>
            </a:r>
            <a:r>
              <a:rPr lang="en-US" sz="1200" dirty="0" err="1"/>
              <a:t>Padif</a:t>
            </a:r>
            <a:r>
              <a:rPr lang="en-US" sz="1200" dirty="0"/>
              <a:t> T. Sim2real2sim: Bridging the gap between simulation and real-world in flexible object manipulation[C]//2020 Fourth IEEE International Conference on Robotic Computing (IRC). IEEE, 2020: 56-62.</a:t>
            </a:r>
          </a:p>
          <a:p>
            <a:r>
              <a:rPr lang="en-US" sz="1200" dirty="0"/>
              <a:t>12. Tong D, Choi A, Qin L, et al. Sim2Real Neural Controllers for Physics-Based Robotic Deployment of Deformable Linear Objects[J]. The International Journal of Robotics Research, 2023: 02783649231214553.</a:t>
            </a:r>
          </a:p>
          <a:p>
            <a:r>
              <a:rPr lang="en-US" sz="1200" dirty="0"/>
              <a:t>13. </a:t>
            </a:r>
            <a:r>
              <a:rPr lang="en-US" sz="1200" dirty="0" err="1"/>
              <a:t>Iscen</a:t>
            </a:r>
            <a:r>
              <a:rPr lang="en-US" sz="1200" dirty="0"/>
              <a:t> A, </a:t>
            </a:r>
            <a:r>
              <a:rPr lang="en-US" sz="1200" dirty="0" err="1"/>
              <a:t>Caluwaerts</a:t>
            </a:r>
            <a:r>
              <a:rPr lang="en-US" sz="1200" dirty="0"/>
              <a:t> K, Tan J, et al. Policies modulating trajectory generators[C]//Conference on Robot Learning. PMLR, 2018: 916-926.</a:t>
            </a:r>
          </a:p>
          <a:p>
            <a:r>
              <a:rPr lang="en-US" sz="1200" dirty="0"/>
              <a:t>14. Gu J, Li Z. Learning Autonomous Mobility Using Real Demonstration Data[C]//2021 20th International Conference on Advanced Robotics (ICAR). IEEE, 2021: 428-434.</a:t>
            </a:r>
          </a:p>
          <a:p>
            <a:r>
              <a:rPr lang="en-US" sz="1200" dirty="0"/>
              <a:t>15. Imai C S, Zhang M, Zhang Y, et al. Vision-guided quadrupedal locomotion in the wild with multi-modal delay randomization[C]//2022 IEEE/RSJ international conference on intelligent robots and systems (IROS). IEEE, 2022: 5556-5563.</a:t>
            </a:r>
          </a:p>
          <a:p>
            <a:r>
              <a:rPr lang="en-US" sz="1200" dirty="0"/>
              <a:t>16. Weerakoon K, </a:t>
            </a:r>
            <a:r>
              <a:rPr lang="en-US" sz="1200" dirty="0" err="1"/>
              <a:t>Sathyamoorthy</a:t>
            </a:r>
            <a:r>
              <a:rPr lang="en-US" sz="1200" dirty="0"/>
              <a:t> A J, </a:t>
            </a:r>
            <a:r>
              <a:rPr lang="en-US" sz="1200" dirty="0" err="1"/>
              <a:t>Manocha</a:t>
            </a:r>
            <a:r>
              <a:rPr lang="en-US" sz="1200" dirty="0"/>
              <a:t> D. Sim-to-Real Strategy for Spatially Aware Robot Navigation in Uneven Outdoor Environments[J]. </a:t>
            </a:r>
            <a:r>
              <a:rPr lang="en-US" sz="1200" dirty="0" err="1"/>
              <a:t>arXiv</a:t>
            </a:r>
            <a:r>
              <a:rPr lang="en-US" sz="1200" dirty="0"/>
              <a:t> preprint arXiv:2205.09194, 2022.</a:t>
            </a:r>
          </a:p>
          <a:p>
            <a:r>
              <a:rPr lang="en-US" sz="1200" dirty="0"/>
              <a:t>17. Zhang H, </a:t>
            </a:r>
            <a:r>
              <a:rPr lang="en-US" sz="1200" dirty="0" err="1"/>
              <a:t>Caldararu</a:t>
            </a:r>
            <a:r>
              <a:rPr lang="en-US" sz="1200" dirty="0"/>
              <a:t> S, </a:t>
            </a:r>
            <a:r>
              <a:rPr lang="en-US" sz="1200" dirty="0" err="1"/>
              <a:t>Ashokkumar</a:t>
            </a:r>
            <a:r>
              <a:rPr lang="en-US" sz="1200" dirty="0"/>
              <a:t> S, et al. Zero-Shot Policy Transferability for the Control of a Scale Autonomous Vehicle[J]. </a:t>
            </a:r>
            <a:r>
              <a:rPr lang="en-US" sz="1200" dirty="0" err="1"/>
              <a:t>arXiv</a:t>
            </a:r>
            <a:r>
              <a:rPr lang="en-US" sz="1200" dirty="0"/>
              <a:t> preprint arXiv:2309.09870, 2023.</a:t>
            </a:r>
          </a:p>
          <a:p>
            <a:r>
              <a:rPr lang="en-US" sz="1200" dirty="0"/>
              <a:t>18. Luo S, Bimbo J, Dahiya R, et al. Robotic tactile perception of object properties: A review[J]. Mechatronics, 2017, 48: 54-67.</a:t>
            </a:r>
          </a:p>
          <a:p>
            <a:r>
              <a:rPr lang="en-US" sz="1200" dirty="0"/>
              <a:t>19. </a:t>
            </a:r>
            <a:r>
              <a:rPr lang="en-US" sz="1200" dirty="0" err="1"/>
              <a:t>Kappassov</a:t>
            </a:r>
            <a:r>
              <a:rPr lang="en-US" sz="1200" dirty="0"/>
              <a:t> Z, Corrales J A, </a:t>
            </a:r>
            <a:r>
              <a:rPr lang="en-US" sz="1200" dirty="0" err="1"/>
              <a:t>Perdereau</a:t>
            </a:r>
            <a:r>
              <a:rPr lang="en-US" sz="1200" dirty="0"/>
              <a:t> V. Touch driven controller and tactile features for physical interactions[J]. Robotics and Autonomous Systems, 2020, 123: 103332.</a:t>
            </a:r>
          </a:p>
          <a:p>
            <a:r>
              <a:rPr lang="en-US" sz="1200" dirty="0"/>
              <a:t>20.Narang Y, </a:t>
            </a:r>
            <a:r>
              <a:rPr lang="en-US" sz="1200" dirty="0" err="1"/>
              <a:t>Sundaralingam</a:t>
            </a:r>
            <a:r>
              <a:rPr lang="en-US" sz="1200" dirty="0"/>
              <a:t> B, Macklin M, et al. Sim-to-real for robotic tactile sensing via physics-based simulation and learned latent projections[C]//2021 IEEE International Conference on Robotics and Automation (ICRA). IEEE, 2021: 6444-6451.</a:t>
            </a:r>
          </a:p>
          <a:p>
            <a:r>
              <a:rPr lang="en-US" sz="1200" dirty="0"/>
              <a:t>21. Gomes D F, </a:t>
            </a:r>
            <a:r>
              <a:rPr lang="en-US" sz="1200" dirty="0" err="1"/>
              <a:t>Paoletti</a:t>
            </a:r>
            <a:r>
              <a:rPr lang="en-US" sz="1200" dirty="0"/>
              <a:t> P, Luo S. Generation of </a:t>
            </a:r>
            <a:r>
              <a:rPr lang="en-US" sz="1200" dirty="0" err="1"/>
              <a:t>gelsight</a:t>
            </a:r>
            <a:r>
              <a:rPr lang="en-US" sz="1200" dirty="0"/>
              <a:t> tactile images for sim2real learning[J]. IEEE Robotics and Automation Letters, 2021, 6(2): 4177-4184.</a:t>
            </a:r>
          </a:p>
          <a:p>
            <a:r>
              <a:rPr lang="en-US" sz="1200" dirty="0"/>
              <a:t>22. Sferrazza C, </a:t>
            </a:r>
            <a:r>
              <a:rPr lang="en-US" sz="1200" dirty="0" err="1"/>
              <a:t>Wahlsten</a:t>
            </a:r>
            <a:r>
              <a:rPr lang="en-US" sz="1200" dirty="0"/>
              <a:t> A, </a:t>
            </a:r>
            <a:r>
              <a:rPr lang="en-US" sz="1200" dirty="0" err="1"/>
              <a:t>Trueeb</a:t>
            </a:r>
            <a:r>
              <a:rPr lang="en-US" sz="1200" dirty="0"/>
              <a:t> C, et al. Ground truth force distribution for learning-based tactile sensing: A finite element approach[J]. IEEE Access, 2019, 7: 173438-173449.</a:t>
            </a:r>
          </a:p>
          <a:p>
            <a:r>
              <a:rPr lang="en-US" sz="1200" dirty="0"/>
              <a:t>23. Sferrazza C, Bi T, </a:t>
            </a:r>
            <a:r>
              <a:rPr lang="en-US" sz="1200" dirty="0" err="1"/>
              <a:t>D’Andrea</a:t>
            </a:r>
            <a:r>
              <a:rPr lang="en-US" sz="1200" dirty="0"/>
              <a:t> R. Learning the sense of touch in simulation: a sim-to-real strategy for vision-based tactile sensing[C]//2020 IEEE/RSJ International Conference on Intelligent Robots and Systems (IROS). IEEE, 2020: 4389-4396.</a:t>
            </a:r>
          </a:p>
          <a:p>
            <a:r>
              <a:rPr lang="en-US" sz="1200" dirty="0"/>
              <a:t>24. Zhao Y, Jing X, Qian K, et al. Skill generalization of tubular object manipulation with tactile sensing and Sim2Real learning[J]. Robotics and Autonomous Systems, 2023, 160: 104321.</a:t>
            </a:r>
          </a:p>
          <a:p>
            <a:r>
              <a:rPr lang="en-US" sz="1200" dirty="0"/>
              <a:t>25. </a:t>
            </a:r>
            <a:r>
              <a:rPr lang="en-US" sz="1200" dirty="0" err="1"/>
              <a:t>Haoran</a:t>
            </a:r>
            <a:r>
              <a:rPr lang="en-US" sz="1200" dirty="0"/>
              <a:t> L, </a:t>
            </a:r>
            <a:r>
              <a:rPr lang="en-US" sz="1200" dirty="0" err="1"/>
              <a:t>Shasha</a:t>
            </a:r>
            <a:r>
              <a:rPr lang="en-US" sz="1200" dirty="0"/>
              <a:t> L, </a:t>
            </a:r>
            <a:r>
              <a:rPr lang="en-US" sz="1200" dirty="0" err="1"/>
              <a:t>Mingjun</a:t>
            </a:r>
            <a:r>
              <a:rPr lang="en-US" sz="1200" dirty="0"/>
              <a:t> M, et al. </a:t>
            </a:r>
            <a:r>
              <a:rPr lang="en-US" sz="1200" dirty="0" err="1"/>
              <a:t>NeuronsGym</a:t>
            </a:r>
            <a:r>
              <a:rPr lang="en-US" sz="1200" dirty="0"/>
              <a:t>: A Hybrid Framework and Benchmark for Robot Tasks with Sim2Real Policy Learning[J]. </a:t>
            </a:r>
            <a:r>
              <a:rPr lang="en-US" sz="1200" dirty="0" err="1"/>
              <a:t>arXiv</a:t>
            </a:r>
            <a:r>
              <a:rPr lang="en-US" sz="1200" dirty="0"/>
              <a:t> preprint arXiv:2302.03385, 2023.</a:t>
            </a:r>
            <a:endParaRPr lang="en-CH" sz="1200" dirty="0"/>
          </a:p>
        </p:txBody>
      </p:sp>
    </p:spTree>
    <p:extLst>
      <p:ext uri="{BB962C8B-B14F-4D97-AF65-F5344CB8AC3E}">
        <p14:creationId xmlns:p14="http://schemas.microsoft.com/office/powerpoint/2010/main" val="3884632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6A6B56-9F0A-940C-4D91-F9D8E9BD1F78}"/>
              </a:ext>
            </a:extLst>
          </p:cNvPr>
          <p:cNvSpPr txBox="1"/>
          <p:nvPr/>
        </p:nvSpPr>
        <p:spPr>
          <a:xfrm>
            <a:off x="2187146" y="2669059"/>
            <a:ext cx="10392032" cy="1107996"/>
          </a:xfrm>
          <a:prstGeom prst="rect">
            <a:avLst/>
          </a:prstGeom>
          <a:noFill/>
        </p:spPr>
        <p:txBody>
          <a:bodyPr wrap="square" rtlCol="0">
            <a:spAutoFit/>
          </a:bodyPr>
          <a:lstStyle/>
          <a:p>
            <a:r>
              <a:rPr lang="en-US" sz="6600" dirty="0"/>
              <a:t>Thank you</a:t>
            </a:r>
            <a:endParaRPr lang="en-CH" sz="6600" dirty="0"/>
          </a:p>
        </p:txBody>
      </p:sp>
    </p:spTree>
    <p:extLst>
      <p:ext uri="{BB962C8B-B14F-4D97-AF65-F5344CB8AC3E}">
        <p14:creationId xmlns:p14="http://schemas.microsoft.com/office/powerpoint/2010/main" val="920238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1.Reinforcement and Imitation Learning for Diverse Visuomotor Skills (2018)</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182410" y="71765"/>
            <a:ext cx="4772027" cy="523220"/>
          </a:xfrm>
          <a:prstGeom prst="rect">
            <a:avLst/>
          </a:prstGeom>
          <a:noFill/>
        </p:spPr>
        <p:txBody>
          <a:bodyPr wrap="square" rtlCol="0">
            <a:spAutoFit/>
          </a:bodyPr>
          <a:lstStyle/>
          <a:p>
            <a:r>
              <a:rPr lang="en-US" sz="2800" dirty="0"/>
              <a:t>Simulation Manually Adjusted</a:t>
            </a:r>
            <a:endParaRPr lang="en-CH" sz="2800" dirty="0"/>
          </a:p>
        </p:txBody>
      </p:sp>
      <p:pic>
        <p:nvPicPr>
          <p:cNvPr id="6" name="图片 5">
            <a:extLst>
              <a:ext uri="{FF2B5EF4-FFF2-40B4-BE49-F238E27FC236}">
                <a16:creationId xmlns:a16="http://schemas.microsoft.com/office/drawing/2014/main" id="{291A2800-FADB-DBD9-4F5D-FFEAAF8E0496}"/>
              </a:ext>
            </a:extLst>
          </p:cNvPr>
          <p:cNvPicPr>
            <a:picLocks noChangeAspect="1"/>
          </p:cNvPicPr>
          <p:nvPr/>
        </p:nvPicPr>
        <p:blipFill rotWithShape="1">
          <a:blip r:embed="rId3">
            <a:extLst>
              <a:ext uri="{28A0092B-C50C-407E-A947-70E740481C1C}">
                <a14:useLocalDpi xmlns:a14="http://schemas.microsoft.com/office/drawing/2010/main" val="0"/>
              </a:ext>
            </a:extLst>
          </a:blip>
          <a:srcRect r="442" b="13091"/>
          <a:stretch/>
        </p:blipFill>
        <p:spPr>
          <a:xfrm>
            <a:off x="295273" y="2635405"/>
            <a:ext cx="9814885" cy="3380082"/>
          </a:xfrm>
          <a:prstGeom prst="rect">
            <a:avLst/>
          </a:prstGeom>
        </p:spPr>
      </p:pic>
      <p:sp>
        <p:nvSpPr>
          <p:cNvPr id="7" name="文本框 6">
            <a:extLst>
              <a:ext uri="{FF2B5EF4-FFF2-40B4-BE49-F238E27FC236}">
                <a16:creationId xmlns:a16="http://schemas.microsoft.com/office/drawing/2014/main" id="{BE72BD55-15EE-13DD-87BB-F66ECF9C3D3A}"/>
              </a:ext>
            </a:extLst>
          </p:cNvPr>
          <p:cNvSpPr txBox="1"/>
          <p:nvPr/>
        </p:nvSpPr>
        <p:spPr>
          <a:xfrm>
            <a:off x="457198" y="1931992"/>
            <a:ext cx="11573554" cy="646331"/>
          </a:xfrm>
          <a:prstGeom prst="rect">
            <a:avLst/>
          </a:prstGeom>
          <a:noFill/>
        </p:spPr>
        <p:txBody>
          <a:bodyPr wrap="square" rtlCol="0">
            <a:spAutoFit/>
          </a:bodyPr>
          <a:lstStyle/>
          <a:p>
            <a:r>
              <a:rPr lang="en-US" dirty="0"/>
              <a:t>a Kinect camera (RGBD) was visually calibrated to match the position and orientation of the simulated camera, and the simulation’s dynamics parameters were manually adjusted to match the dynamics of the real arm.</a:t>
            </a:r>
            <a:endParaRPr lang="en-CH" dirty="0"/>
          </a:p>
        </p:txBody>
      </p:sp>
      <p:pic>
        <p:nvPicPr>
          <p:cNvPr id="10" name="图片 9">
            <a:extLst>
              <a:ext uri="{FF2B5EF4-FFF2-40B4-BE49-F238E27FC236}">
                <a16:creationId xmlns:a16="http://schemas.microsoft.com/office/drawing/2014/main" id="{72865BB7-4B96-E662-8433-5D221B3E8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2561" y="4211"/>
            <a:ext cx="603557" cy="603557"/>
          </a:xfrm>
          <a:prstGeom prst="rect">
            <a:avLst/>
          </a:prstGeom>
        </p:spPr>
      </p:pic>
    </p:spTree>
    <p:extLst>
      <p:ext uri="{BB962C8B-B14F-4D97-AF65-F5344CB8AC3E}">
        <p14:creationId xmlns:p14="http://schemas.microsoft.com/office/powerpoint/2010/main" val="41100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6BEE45-2654-8794-98A5-4F1820F98A10}"/>
              </a:ext>
            </a:extLst>
          </p:cNvPr>
          <p:cNvPicPr>
            <a:picLocks noChangeAspect="1"/>
          </p:cNvPicPr>
          <p:nvPr/>
        </p:nvPicPr>
        <p:blipFill rotWithShape="1">
          <a:blip r:embed="rId3">
            <a:extLst>
              <a:ext uri="{28A0092B-C50C-407E-A947-70E740481C1C}">
                <a14:useLocalDpi xmlns:a14="http://schemas.microsoft.com/office/drawing/2010/main" val="0"/>
              </a:ext>
            </a:extLst>
          </a:blip>
          <a:srcRect r="864" b="30242"/>
          <a:stretch/>
        </p:blipFill>
        <p:spPr>
          <a:xfrm>
            <a:off x="752209" y="1062829"/>
            <a:ext cx="10291063" cy="2558600"/>
          </a:xfrm>
          <a:prstGeom prst="rect">
            <a:avLst/>
          </a:prstGeom>
        </p:spPr>
      </p:pic>
      <p:sp>
        <p:nvSpPr>
          <p:cNvPr id="9" name="文本框 8">
            <a:extLst>
              <a:ext uri="{FF2B5EF4-FFF2-40B4-BE49-F238E27FC236}">
                <a16:creationId xmlns:a16="http://schemas.microsoft.com/office/drawing/2014/main" id="{E7EE759F-EE4E-ECFC-173B-47384B6B96E2}"/>
              </a:ext>
            </a:extLst>
          </p:cNvPr>
          <p:cNvSpPr txBox="1"/>
          <p:nvPr/>
        </p:nvSpPr>
        <p:spPr>
          <a:xfrm>
            <a:off x="752209" y="878163"/>
            <a:ext cx="10123996" cy="369332"/>
          </a:xfrm>
          <a:prstGeom prst="rect">
            <a:avLst/>
          </a:prstGeom>
          <a:noFill/>
        </p:spPr>
        <p:txBody>
          <a:bodyPr wrap="square" rtlCol="0">
            <a:spAutoFit/>
          </a:bodyPr>
          <a:lstStyle/>
          <a:p>
            <a:r>
              <a:rPr lang="en-US" b="1" dirty="0"/>
              <a:t>2. Nerf2real: Sim2real transfer of vision-guided bipedal motion skills using neural radiance fields (2023)</a:t>
            </a:r>
            <a:endParaRPr lang="en-CH" b="1" dirty="0"/>
          </a:p>
        </p:txBody>
      </p:sp>
      <p:sp>
        <p:nvSpPr>
          <p:cNvPr id="10" name="文本框 9">
            <a:extLst>
              <a:ext uri="{FF2B5EF4-FFF2-40B4-BE49-F238E27FC236}">
                <a16:creationId xmlns:a16="http://schemas.microsoft.com/office/drawing/2014/main" id="{67885D6D-D5AB-C77F-443F-1C3315D75ED1}"/>
              </a:ext>
            </a:extLst>
          </p:cNvPr>
          <p:cNvSpPr txBox="1"/>
          <p:nvPr/>
        </p:nvSpPr>
        <p:spPr>
          <a:xfrm>
            <a:off x="172884" y="70174"/>
            <a:ext cx="3600451" cy="523220"/>
          </a:xfrm>
          <a:prstGeom prst="rect">
            <a:avLst/>
          </a:prstGeom>
          <a:noFill/>
        </p:spPr>
        <p:txBody>
          <a:bodyPr wrap="square" rtlCol="0">
            <a:spAutoFit/>
          </a:bodyPr>
          <a:lstStyle/>
          <a:p>
            <a:r>
              <a:rPr lang="en-US" sz="2800" dirty="0"/>
              <a:t>Neural Field</a:t>
            </a:r>
            <a:endParaRPr lang="en-CH" sz="2800" dirty="0"/>
          </a:p>
        </p:txBody>
      </p:sp>
      <p:pic>
        <p:nvPicPr>
          <p:cNvPr id="2" name="图片 1">
            <a:extLst>
              <a:ext uri="{FF2B5EF4-FFF2-40B4-BE49-F238E27FC236}">
                <a16:creationId xmlns:a16="http://schemas.microsoft.com/office/drawing/2014/main" id="{112CE195-72B1-5D3C-6469-0AEAA7FEC454}"/>
              </a:ext>
            </a:extLst>
          </p:cNvPr>
          <p:cNvPicPr>
            <a:picLocks noChangeAspect="1"/>
          </p:cNvPicPr>
          <p:nvPr/>
        </p:nvPicPr>
        <p:blipFill rotWithShape="1">
          <a:blip r:embed="rId4">
            <a:extLst>
              <a:ext uri="{28A0092B-C50C-407E-A947-70E740481C1C}">
                <a14:useLocalDpi xmlns:a14="http://schemas.microsoft.com/office/drawing/2010/main" val="0"/>
              </a:ext>
            </a:extLst>
          </a:blip>
          <a:srcRect r="5194" b="38015"/>
          <a:stretch/>
        </p:blipFill>
        <p:spPr>
          <a:xfrm>
            <a:off x="0" y="3681007"/>
            <a:ext cx="5002869" cy="3106819"/>
          </a:xfrm>
          <a:prstGeom prst="rect">
            <a:avLst/>
          </a:prstGeom>
        </p:spPr>
      </p:pic>
      <p:sp>
        <p:nvSpPr>
          <p:cNvPr id="5" name="文本框 4">
            <a:extLst>
              <a:ext uri="{FF2B5EF4-FFF2-40B4-BE49-F238E27FC236}">
                <a16:creationId xmlns:a16="http://schemas.microsoft.com/office/drawing/2014/main" id="{89DCAC04-2D2A-9977-D84A-7764625E025D}"/>
              </a:ext>
            </a:extLst>
          </p:cNvPr>
          <p:cNvSpPr txBox="1"/>
          <p:nvPr/>
        </p:nvSpPr>
        <p:spPr>
          <a:xfrm>
            <a:off x="5124090" y="4351096"/>
            <a:ext cx="6096000" cy="369332"/>
          </a:xfrm>
          <a:prstGeom prst="rect">
            <a:avLst/>
          </a:prstGeom>
          <a:noFill/>
        </p:spPr>
        <p:txBody>
          <a:bodyPr wrap="square">
            <a:spAutoFit/>
          </a:bodyPr>
          <a:lstStyle/>
          <a:p>
            <a:r>
              <a:rPr lang="en-US" b="1" dirty="0"/>
              <a:t>3. UniSim: A Neural Closed-Loop Sensor Simulator (2023)</a:t>
            </a:r>
            <a:endParaRPr lang="en-CH" b="1" dirty="0"/>
          </a:p>
        </p:txBody>
      </p:sp>
      <p:pic>
        <p:nvPicPr>
          <p:cNvPr id="7" name="图片 6">
            <a:extLst>
              <a:ext uri="{FF2B5EF4-FFF2-40B4-BE49-F238E27FC236}">
                <a16:creationId xmlns:a16="http://schemas.microsoft.com/office/drawing/2014/main" id="{E3E5D96B-0721-8566-8AC8-491090352F42}"/>
              </a:ext>
            </a:extLst>
          </p:cNvPr>
          <p:cNvPicPr>
            <a:picLocks noChangeAspect="1"/>
          </p:cNvPicPr>
          <p:nvPr/>
        </p:nvPicPr>
        <p:blipFill>
          <a:blip r:embed="rId5"/>
          <a:stretch>
            <a:fillRect/>
          </a:stretch>
        </p:blipFill>
        <p:spPr>
          <a:xfrm>
            <a:off x="5002869" y="4845429"/>
            <a:ext cx="7384211" cy="539486"/>
          </a:xfrm>
          <a:prstGeom prst="rect">
            <a:avLst/>
          </a:prstGeom>
        </p:spPr>
      </p:pic>
      <p:pic>
        <p:nvPicPr>
          <p:cNvPr id="8" name="图片 7">
            <a:extLst>
              <a:ext uri="{FF2B5EF4-FFF2-40B4-BE49-F238E27FC236}">
                <a16:creationId xmlns:a16="http://schemas.microsoft.com/office/drawing/2014/main" id="{B5F4E586-1F1A-F5D9-D212-66FC283D9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22561" y="4211"/>
            <a:ext cx="603557" cy="603557"/>
          </a:xfrm>
          <a:prstGeom prst="rect">
            <a:avLst/>
          </a:prstGeom>
        </p:spPr>
      </p:pic>
    </p:spTree>
    <p:extLst>
      <p:ext uri="{BB962C8B-B14F-4D97-AF65-F5344CB8AC3E}">
        <p14:creationId xmlns:p14="http://schemas.microsoft.com/office/powerpoint/2010/main" val="1445326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EE759F-EE4E-ECFC-173B-47384B6B96E2}"/>
              </a:ext>
            </a:extLst>
          </p:cNvPr>
          <p:cNvSpPr txBox="1"/>
          <p:nvPr/>
        </p:nvSpPr>
        <p:spPr>
          <a:xfrm>
            <a:off x="474320" y="646099"/>
            <a:ext cx="10115551" cy="369332"/>
          </a:xfrm>
          <a:prstGeom prst="rect">
            <a:avLst/>
          </a:prstGeom>
          <a:noFill/>
        </p:spPr>
        <p:txBody>
          <a:bodyPr wrap="square" rtlCol="0">
            <a:spAutoFit/>
          </a:bodyPr>
          <a:lstStyle/>
          <a:p>
            <a:r>
              <a:rPr lang="en-US" b="1" dirty="0"/>
              <a:t>4.SurfelGAN: Synthesizing Realistic Sensor Data for Autonomous Driving (2022)</a:t>
            </a:r>
            <a:endParaRPr lang="en-CH" b="1" dirty="0"/>
          </a:p>
        </p:txBody>
      </p:sp>
      <p:sp>
        <p:nvSpPr>
          <p:cNvPr id="2" name="文本框 1">
            <a:extLst>
              <a:ext uri="{FF2B5EF4-FFF2-40B4-BE49-F238E27FC236}">
                <a16:creationId xmlns:a16="http://schemas.microsoft.com/office/drawing/2014/main" id="{71123D60-8DEF-02DF-BDBA-CD5D4DF3A4CE}"/>
              </a:ext>
            </a:extLst>
          </p:cNvPr>
          <p:cNvSpPr txBox="1"/>
          <p:nvPr/>
        </p:nvSpPr>
        <p:spPr>
          <a:xfrm>
            <a:off x="146846" y="-31453"/>
            <a:ext cx="3600451" cy="523220"/>
          </a:xfrm>
          <a:prstGeom prst="rect">
            <a:avLst/>
          </a:prstGeom>
          <a:noFill/>
        </p:spPr>
        <p:txBody>
          <a:bodyPr wrap="square" rtlCol="0">
            <a:spAutoFit/>
          </a:bodyPr>
          <a:lstStyle/>
          <a:p>
            <a:r>
              <a:rPr lang="en-US" sz="2800" dirty="0"/>
              <a:t>Synthetic Dataset</a:t>
            </a:r>
            <a:endParaRPr lang="en-CH" sz="2800" dirty="0"/>
          </a:p>
        </p:txBody>
      </p:sp>
      <p:pic>
        <p:nvPicPr>
          <p:cNvPr id="10" name="图片 9">
            <a:extLst>
              <a:ext uri="{FF2B5EF4-FFF2-40B4-BE49-F238E27FC236}">
                <a16:creationId xmlns:a16="http://schemas.microsoft.com/office/drawing/2014/main" id="{4C3FC61B-7AAF-B618-2A36-82090C95A294}"/>
              </a:ext>
            </a:extLst>
          </p:cNvPr>
          <p:cNvPicPr>
            <a:picLocks noChangeAspect="1"/>
          </p:cNvPicPr>
          <p:nvPr/>
        </p:nvPicPr>
        <p:blipFill rotWithShape="1">
          <a:blip r:embed="rId3">
            <a:extLst>
              <a:ext uri="{28A0092B-C50C-407E-A947-70E740481C1C}">
                <a14:useLocalDpi xmlns:a14="http://schemas.microsoft.com/office/drawing/2010/main" val="0"/>
              </a:ext>
            </a:extLst>
          </a:blip>
          <a:srcRect r="-1225" b="34020"/>
          <a:stretch/>
        </p:blipFill>
        <p:spPr>
          <a:xfrm>
            <a:off x="474320" y="1503499"/>
            <a:ext cx="7607109" cy="2282509"/>
          </a:xfrm>
          <a:prstGeom prst="rect">
            <a:avLst/>
          </a:prstGeom>
        </p:spPr>
      </p:pic>
      <p:sp>
        <p:nvSpPr>
          <p:cNvPr id="3" name="文本框 2">
            <a:extLst>
              <a:ext uri="{FF2B5EF4-FFF2-40B4-BE49-F238E27FC236}">
                <a16:creationId xmlns:a16="http://schemas.microsoft.com/office/drawing/2014/main" id="{A3B15CF0-A73E-4286-667D-625F80B77201}"/>
              </a:ext>
            </a:extLst>
          </p:cNvPr>
          <p:cNvSpPr txBox="1"/>
          <p:nvPr/>
        </p:nvSpPr>
        <p:spPr>
          <a:xfrm>
            <a:off x="8169662" y="2972666"/>
            <a:ext cx="3728757" cy="461665"/>
          </a:xfrm>
          <a:prstGeom prst="rect">
            <a:avLst/>
          </a:prstGeom>
          <a:noFill/>
        </p:spPr>
        <p:txBody>
          <a:bodyPr wrap="square" rtlCol="0">
            <a:spAutoFit/>
          </a:bodyPr>
          <a:lstStyle/>
          <a:p>
            <a:r>
              <a:rPr lang="en-US" sz="1200" dirty="0" err="1">
                <a:solidFill>
                  <a:schemeClr val="bg1">
                    <a:lumMod val="50000"/>
                  </a:schemeClr>
                </a:solidFill>
              </a:rPr>
              <a:t>Surfel</a:t>
            </a:r>
            <a:r>
              <a:rPr lang="en-US" sz="1200" dirty="0">
                <a:solidFill>
                  <a:schemeClr val="bg1">
                    <a:lumMod val="50000"/>
                  </a:schemeClr>
                </a:solidFill>
              </a:rPr>
              <a:t> :  A </a:t>
            </a:r>
            <a:r>
              <a:rPr lang="en-US" sz="1200" dirty="0" err="1">
                <a:solidFill>
                  <a:schemeClr val="bg1">
                    <a:lumMod val="50000"/>
                  </a:schemeClr>
                </a:solidFill>
              </a:rPr>
              <a:t>surfel</a:t>
            </a:r>
            <a:r>
              <a:rPr lang="en-US" sz="1200" dirty="0">
                <a:solidFill>
                  <a:schemeClr val="bg1">
                    <a:lumMod val="50000"/>
                  </a:schemeClr>
                </a:solidFill>
              </a:rPr>
              <a:t> is a small, oriented disk used to represent a portion of a 3D surface. </a:t>
            </a:r>
            <a:endParaRPr lang="en-CH" sz="1200" dirty="0">
              <a:solidFill>
                <a:schemeClr val="bg1">
                  <a:lumMod val="50000"/>
                </a:schemeClr>
              </a:solidFill>
            </a:endParaRPr>
          </a:p>
        </p:txBody>
      </p:sp>
      <p:pic>
        <p:nvPicPr>
          <p:cNvPr id="6" name="图片 5">
            <a:extLst>
              <a:ext uri="{FF2B5EF4-FFF2-40B4-BE49-F238E27FC236}">
                <a16:creationId xmlns:a16="http://schemas.microsoft.com/office/drawing/2014/main" id="{4184E924-5E76-6F66-3CD5-819825EDDE12}"/>
              </a:ext>
            </a:extLst>
          </p:cNvPr>
          <p:cNvPicPr>
            <a:picLocks noChangeAspect="1"/>
          </p:cNvPicPr>
          <p:nvPr/>
        </p:nvPicPr>
        <p:blipFill>
          <a:blip r:embed="rId4"/>
          <a:stretch>
            <a:fillRect/>
          </a:stretch>
        </p:blipFill>
        <p:spPr>
          <a:xfrm>
            <a:off x="2063740" y="1041293"/>
            <a:ext cx="5080098" cy="585719"/>
          </a:xfrm>
          <a:prstGeom prst="rect">
            <a:avLst/>
          </a:prstGeom>
        </p:spPr>
      </p:pic>
      <p:pic>
        <p:nvPicPr>
          <p:cNvPr id="8" name="图片 7">
            <a:extLst>
              <a:ext uri="{FF2B5EF4-FFF2-40B4-BE49-F238E27FC236}">
                <a16:creationId xmlns:a16="http://schemas.microsoft.com/office/drawing/2014/main" id="{BD46BD50-A34D-0273-6323-98C3D19C3E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5466" y="935016"/>
            <a:ext cx="2150765" cy="1709737"/>
          </a:xfrm>
          <a:prstGeom prst="rect">
            <a:avLst/>
          </a:prstGeom>
        </p:spPr>
      </p:pic>
      <p:sp>
        <p:nvSpPr>
          <p:cNvPr id="5" name="文本框 4">
            <a:extLst>
              <a:ext uri="{FF2B5EF4-FFF2-40B4-BE49-F238E27FC236}">
                <a16:creationId xmlns:a16="http://schemas.microsoft.com/office/drawing/2014/main" id="{CDAE42E5-5357-45C0-74BD-EF3F7737C6EC}"/>
              </a:ext>
            </a:extLst>
          </p:cNvPr>
          <p:cNvSpPr txBox="1"/>
          <p:nvPr/>
        </p:nvSpPr>
        <p:spPr>
          <a:xfrm>
            <a:off x="474320" y="4274076"/>
            <a:ext cx="10991852" cy="646331"/>
          </a:xfrm>
          <a:prstGeom prst="rect">
            <a:avLst/>
          </a:prstGeom>
          <a:noFill/>
        </p:spPr>
        <p:txBody>
          <a:bodyPr wrap="square" rtlCol="0">
            <a:spAutoFit/>
          </a:bodyPr>
          <a:lstStyle/>
          <a:p>
            <a:r>
              <a:rPr lang="en-US" b="1" dirty="0"/>
              <a:t>5.Real2Sim2Real: Self-Supervised Learning of Physical Single-Step Dynamic Actions for Planar Robot Casting (2022)</a:t>
            </a:r>
            <a:endParaRPr lang="en-CH" b="1" dirty="0"/>
          </a:p>
        </p:txBody>
      </p:sp>
      <p:pic>
        <p:nvPicPr>
          <p:cNvPr id="11" name="图片 10">
            <a:extLst>
              <a:ext uri="{FF2B5EF4-FFF2-40B4-BE49-F238E27FC236}">
                <a16:creationId xmlns:a16="http://schemas.microsoft.com/office/drawing/2014/main" id="{B913AB4F-92B1-74A6-D383-4F17DC3F7762}"/>
              </a:ext>
            </a:extLst>
          </p:cNvPr>
          <p:cNvPicPr>
            <a:picLocks noChangeAspect="1"/>
          </p:cNvPicPr>
          <p:nvPr/>
        </p:nvPicPr>
        <p:blipFill rotWithShape="1">
          <a:blip r:embed="rId6">
            <a:extLst>
              <a:ext uri="{28A0092B-C50C-407E-A947-70E740481C1C}">
                <a14:useLocalDpi xmlns:a14="http://schemas.microsoft.com/office/drawing/2010/main" val="0"/>
              </a:ext>
            </a:extLst>
          </a:blip>
          <a:srcRect l="1" r="723" b="23084"/>
          <a:stretch/>
        </p:blipFill>
        <p:spPr>
          <a:xfrm>
            <a:off x="0" y="4601988"/>
            <a:ext cx="8723741" cy="2070125"/>
          </a:xfrm>
          <a:prstGeom prst="rect">
            <a:avLst/>
          </a:prstGeom>
        </p:spPr>
      </p:pic>
      <p:pic>
        <p:nvPicPr>
          <p:cNvPr id="12" name="图片 11">
            <a:extLst>
              <a:ext uri="{FF2B5EF4-FFF2-40B4-BE49-F238E27FC236}">
                <a16:creationId xmlns:a16="http://schemas.microsoft.com/office/drawing/2014/main" id="{E4C7DE09-B453-F43E-7B7B-117CB96F875B}"/>
              </a:ext>
            </a:extLst>
          </p:cNvPr>
          <p:cNvPicPr>
            <a:picLocks noChangeAspect="1"/>
          </p:cNvPicPr>
          <p:nvPr/>
        </p:nvPicPr>
        <p:blipFill rotWithShape="1">
          <a:blip r:embed="rId7"/>
          <a:srcRect t="41116" r="5687"/>
          <a:stretch/>
        </p:blipFill>
        <p:spPr>
          <a:xfrm>
            <a:off x="8561686" y="4951154"/>
            <a:ext cx="3556690" cy="1457011"/>
          </a:xfrm>
          <a:prstGeom prst="rect">
            <a:avLst/>
          </a:prstGeom>
        </p:spPr>
      </p:pic>
      <p:pic>
        <p:nvPicPr>
          <p:cNvPr id="13" name="图片 12">
            <a:extLst>
              <a:ext uri="{FF2B5EF4-FFF2-40B4-BE49-F238E27FC236}">
                <a16:creationId xmlns:a16="http://schemas.microsoft.com/office/drawing/2014/main" id="{1FEB9A82-2CD1-6516-05A5-8602AF74F7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22561" y="4211"/>
            <a:ext cx="603557" cy="603557"/>
          </a:xfrm>
          <a:prstGeom prst="rect">
            <a:avLst/>
          </a:prstGeom>
        </p:spPr>
      </p:pic>
    </p:spTree>
    <p:extLst>
      <p:ext uri="{BB962C8B-B14F-4D97-AF65-F5344CB8AC3E}">
        <p14:creationId xmlns:p14="http://schemas.microsoft.com/office/powerpoint/2010/main" val="2319230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8F57E66-F819-8D84-1DD7-48EFF4A3846A}"/>
              </a:ext>
            </a:extLst>
          </p:cNvPr>
          <p:cNvPicPr>
            <a:picLocks noChangeAspect="1"/>
          </p:cNvPicPr>
          <p:nvPr/>
        </p:nvPicPr>
        <p:blipFill rotWithShape="1">
          <a:blip r:embed="rId3">
            <a:extLst>
              <a:ext uri="{28A0092B-C50C-407E-A947-70E740481C1C}">
                <a14:useLocalDpi xmlns:a14="http://schemas.microsoft.com/office/drawing/2010/main" val="0"/>
              </a:ext>
            </a:extLst>
          </a:blip>
          <a:srcRect l="30557" t="-2325" r="17125" b="37336"/>
          <a:stretch/>
        </p:blipFill>
        <p:spPr>
          <a:xfrm>
            <a:off x="1750263" y="732270"/>
            <a:ext cx="2636615" cy="1720744"/>
          </a:xfrm>
          <a:prstGeom prst="rect">
            <a:avLst/>
          </a:prstGeom>
        </p:spPr>
      </p:pic>
      <p:pic>
        <p:nvPicPr>
          <p:cNvPr id="8" name="图片 7">
            <a:extLst>
              <a:ext uri="{FF2B5EF4-FFF2-40B4-BE49-F238E27FC236}">
                <a16:creationId xmlns:a16="http://schemas.microsoft.com/office/drawing/2014/main" id="{6CD76E3C-BB33-B556-174E-A44A9DBA7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255" y="685626"/>
            <a:ext cx="3982032" cy="2239893"/>
          </a:xfrm>
          <a:prstGeom prst="rect">
            <a:avLst/>
          </a:prstGeom>
        </p:spPr>
      </p:pic>
      <p:pic>
        <p:nvPicPr>
          <p:cNvPr id="10" name="图片 9">
            <a:extLst>
              <a:ext uri="{FF2B5EF4-FFF2-40B4-BE49-F238E27FC236}">
                <a16:creationId xmlns:a16="http://schemas.microsoft.com/office/drawing/2014/main" id="{0187ADAF-C488-0FC4-037E-7CFD3665D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089" y="4100776"/>
            <a:ext cx="4419117" cy="1517491"/>
          </a:xfrm>
          <a:prstGeom prst="rect">
            <a:avLst/>
          </a:prstGeom>
        </p:spPr>
      </p:pic>
      <p:pic>
        <p:nvPicPr>
          <p:cNvPr id="12" name="图片 11">
            <a:extLst>
              <a:ext uri="{FF2B5EF4-FFF2-40B4-BE49-F238E27FC236}">
                <a16:creationId xmlns:a16="http://schemas.microsoft.com/office/drawing/2014/main" id="{3EFEA857-D0B3-7EA3-8C8B-D2B08C983A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3255" y="3932481"/>
            <a:ext cx="4770199" cy="2058000"/>
          </a:xfrm>
          <a:prstGeom prst="rect">
            <a:avLst/>
          </a:prstGeom>
        </p:spPr>
      </p:pic>
      <p:pic>
        <p:nvPicPr>
          <p:cNvPr id="14" name="图片 13">
            <a:extLst>
              <a:ext uri="{FF2B5EF4-FFF2-40B4-BE49-F238E27FC236}">
                <a16:creationId xmlns:a16="http://schemas.microsoft.com/office/drawing/2014/main" id="{972747B4-C935-6C78-D475-6804A5E35A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5000" y="-9065"/>
            <a:ext cx="774994" cy="774994"/>
          </a:xfrm>
          <a:prstGeom prst="rect">
            <a:avLst/>
          </a:prstGeom>
        </p:spPr>
      </p:pic>
      <p:sp>
        <p:nvSpPr>
          <p:cNvPr id="15" name="文本框 14">
            <a:extLst>
              <a:ext uri="{FF2B5EF4-FFF2-40B4-BE49-F238E27FC236}">
                <a16:creationId xmlns:a16="http://schemas.microsoft.com/office/drawing/2014/main" id="{DD54021E-9EA0-7BDB-C14C-E7F7750A83F7}"/>
              </a:ext>
            </a:extLst>
          </p:cNvPr>
          <p:cNvSpPr txBox="1"/>
          <p:nvPr/>
        </p:nvSpPr>
        <p:spPr>
          <a:xfrm>
            <a:off x="2584422" y="2705576"/>
            <a:ext cx="1901727" cy="369332"/>
          </a:xfrm>
          <a:prstGeom prst="rect">
            <a:avLst/>
          </a:prstGeom>
          <a:noFill/>
        </p:spPr>
        <p:txBody>
          <a:bodyPr wrap="square" rtlCol="0">
            <a:spAutoFit/>
          </a:bodyPr>
          <a:lstStyle/>
          <a:p>
            <a:r>
              <a:rPr lang="en-US" dirty="0"/>
              <a:t>LiDAR</a:t>
            </a:r>
            <a:endParaRPr lang="en-CH" dirty="0"/>
          </a:p>
        </p:txBody>
      </p:sp>
      <p:sp>
        <p:nvSpPr>
          <p:cNvPr id="16" name="文本框 15">
            <a:extLst>
              <a:ext uri="{FF2B5EF4-FFF2-40B4-BE49-F238E27FC236}">
                <a16:creationId xmlns:a16="http://schemas.microsoft.com/office/drawing/2014/main" id="{3DD1BF51-861D-41F2-08B3-3B028DB3B5E5}"/>
              </a:ext>
            </a:extLst>
          </p:cNvPr>
          <p:cNvSpPr txBox="1"/>
          <p:nvPr/>
        </p:nvSpPr>
        <p:spPr>
          <a:xfrm>
            <a:off x="8559811" y="2785048"/>
            <a:ext cx="1901727" cy="369332"/>
          </a:xfrm>
          <a:prstGeom prst="rect">
            <a:avLst/>
          </a:prstGeom>
          <a:noFill/>
        </p:spPr>
        <p:txBody>
          <a:bodyPr wrap="square" rtlCol="0">
            <a:spAutoFit/>
          </a:bodyPr>
          <a:lstStyle/>
          <a:p>
            <a:r>
              <a:rPr lang="en-US" dirty="0"/>
              <a:t>Kinect</a:t>
            </a:r>
          </a:p>
        </p:txBody>
      </p:sp>
      <p:sp>
        <p:nvSpPr>
          <p:cNvPr id="17" name="文本框 16">
            <a:extLst>
              <a:ext uri="{FF2B5EF4-FFF2-40B4-BE49-F238E27FC236}">
                <a16:creationId xmlns:a16="http://schemas.microsoft.com/office/drawing/2014/main" id="{91D55ABC-F58E-EF44-2CCC-32EC48D9BF54}"/>
              </a:ext>
            </a:extLst>
          </p:cNvPr>
          <p:cNvSpPr txBox="1"/>
          <p:nvPr/>
        </p:nvSpPr>
        <p:spPr>
          <a:xfrm>
            <a:off x="2771249" y="5990481"/>
            <a:ext cx="1901727" cy="369332"/>
          </a:xfrm>
          <a:prstGeom prst="rect">
            <a:avLst/>
          </a:prstGeom>
          <a:noFill/>
        </p:spPr>
        <p:txBody>
          <a:bodyPr wrap="square" rtlCol="0">
            <a:spAutoFit/>
          </a:bodyPr>
          <a:lstStyle/>
          <a:p>
            <a:r>
              <a:rPr lang="en-US" dirty="0"/>
              <a:t>Zed Camera</a:t>
            </a:r>
          </a:p>
        </p:txBody>
      </p:sp>
      <p:sp>
        <p:nvSpPr>
          <p:cNvPr id="18" name="文本框 17">
            <a:extLst>
              <a:ext uri="{FF2B5EF4-FFF2-40B4-BE49-F238E27FC236}">
                <a16:creationId xmlns:a16="http://schemas.microsoft.com/office/drawing/2014/main" id="{2A7C7167-83D3-5280-20F0-274363F1496A}"/>
              </a:ext>
            </a:extLst>
          </p:cNvPr>
          <p:cNvSpPr txBox="1"/>
          <p:nvPr/>
        </p:nvSpPr>
        <p:spPr>
          <a:xfrm>
            <a:off x="8469887" y="5987708"/>
            <a:ext cx="1901727" cy="369332"/>
          </a:xfrm>
          <a:prstGeom prst="rect">
            <a:avLst/>
          </a:prstGeom>
          <a:noFill/>
        </p:spPr>
        <p:txBody>
          <a:bodyPr wrap="square" rtlCol="0">
            <a:spAutoFit/>
          </a:bodyPr>
          <a:lstStyle/>
          <a:p>
            <a:r>
              <a:rPr lang="en-US" dirty="0"/>
              <a:t>Real Sense</a:t>
            </a:r>
          </a:p>
        </p:txBody>
      </p:sp>
    </p:spTree>
    <p:extLst>
      <p:ext uri="{BB962C8B-B14F-4D97-AF65-F5344CB8AC3E}">
        <p14:creationId xmlns:p14="http://schemas.microsoft.com/office/powerpoint/2010/main" val="1840075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941BAD4-F964-FF5E-A064-90622A196EC6}"/>
              </a:ext>
            </a:extLst>
          </p:cNvPr>
          <p:cNvSpPr txBox="1"/>
          <p:nvPr/>
        </p:nvSpPr>
        <p:spPr>
          <a:xfrm>
            <a:off x="583098" y="3429000"/>
            <a:ext cx="11025803" cy="369332"/>
          </a:xfrm>
          <a:prstGeom prst="rect">
            <a:avLst/>
          </a:prstGeom>
          <a:noFill/>
        </p:spPr>
        <p:txBody>
          <a:bodyPr wrap="square" rtlCol="0">
            <a:spAutoFit/>
          </a:bodyPr>
          <a:lstStyle/>
          <a:p>
            <a:r>
              <a:rPr lang="en-US" b="1" dirty="0"/>
              <a:t>7.Towards Zero Domain Gap: A Comprehensive Study of Realistic LiDAR Simulation for Autonomy Testing (2023)</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140999" y="50452"/>
            <a:ext cx="4772027" cy="523220"/>
          </a:xfrm>
          <a:prstGeom prst="rect">
            <a:avLst/>
          </a:prstGeom>
          <a:noFill/>
        </p:spPr>
        <p:txBody>
          <a:bodyPr wrap="square" rtlCol="0">
            <a:spAutoFit/>
          </a:bodyPr>
          <a:lstStyle/>
          <a:p>
            <a:r>
              <a:rPr lang="en-US" sz="2800" dirty="0"/>
              <a:t>Data Augmentation</a:t>
            </a:r>
            <a:endParaRPr lang="en-CH" sz="2800" dirty="0"/>
          </a:p>
        </p:txBody>
      </p:sp>
      <p:pic>
        <p:nvPicPr>
          <p:cNvPr id="6" name="图片 5">
            <a:extLst>
              <a:ext uri="{FF2B5EF4-FFF2-40B4-BE49-F238E27FC236}">
                <a16:creationId xmlns:a16="http://schemas.microsoft.com/office/drawing/2014/main" id="{B1F30F40-9FA2-BBF8-F3FD-81FC93DF8A95}"/>
              </a:ext>
            </a:extLst>
          </p:cNvPr>
          <p:cNvPicPr>
            <a:picLocks noChangeAspect="1"/>
          </p:cNvPicPr>
          <p:nvPr/>
        </p:nvPicPr>
        <p:blipFill rotWithShape="1">
          <a:blip r:embed="rId3">
            <a:extLst>
              <a:ext uri="{28A0092B-C50C-407E-A947-70E740481C1C}">
                <a14:useLocalDpi xmlns:a14="http://schemas.microsoft.com/office/drawing/2010/main" val="0"/>
              </a:ext>
            </a:extLst>
          </a:blip>
          <a:srcRect r="1276" b="42480"/>
          <a:stretch/>
        </p:blipFill>
        <p:spPr>
          <a:xfrm>
            <a:off x="577487" y="3960968"/>
            <a:ext cx="4237867" cy="2673667"/>
          </a:xfrm>
          <a:prstGeom prst="rect">
            <a:avLst/>
          </a:prstGeom>
        </p:spPr>
      </p:pic>
      <p:pic>
        <p:nvPicPr>
          <p:cNvPr id="12" name="图片 11">
            <a:extLst>
              <a:ext uri="{FF2B5EF4-FFF2-40B4-BE49-F238E27FC236}">
                <a16:creationId xmlns:a16="http://schemas.microsoft.com/office/drawing/2014/main" id="{30ED9605-0121-B34D-855F-6F55F16A657F}"/>
              </a:ext>
            </a:extLst>
          </p:cNvPr>
          <p:cNvPicPr>
            <a:picLocks noChangeAspect="1"/>
          </p:cNvPicPr>
          <p:nvPr/>
        </p:nvPicPr>
        <p:blipFill rotWithShape="1">
          <a:blip r:embed="rId4"/>
          <a:srcRect t="17911" r="-521"/>
          <a:stretch/>
        </p:blipFill>
        <p:spPr>
          <a:xfrm>
            <a:off x="5249735" y="4186699"/>
            <a:ext cx="6942265" cy="1823068"/>
          </a:xfrm>
          <a:prstGeom prst="rect">
            <a:avLst/>
          </a:prstGeom>
        </p:spPr>
      </p:pic>
      <p:sp>
        <p:nvSpPr>
          <p:cNvPr id="2" name="文本框 1">
            <a:extLst>
              <a:ext uri="{FF2B5EF4-FFF2-40B4-BE49-F238E27FC236}">
                <a16:creationId xmlns:a16="http://schemas.microsoft.com/office/drawing/2014/main" id="{3BC17D16-CA75-B7C6-0FBB-AFD8EC10B5C4}"/>
              </a:ext>
            </a:extLst>
          </p:cNvPr>
          <p:cNvSpPr txBox="1"/>
          <p:nvPr/>
        </p:nvSpPr>
        <p:spPr>
          <a:xfrm>
            <a:off x="502369" y="619838"/>
            <a:ext cx="11418490" cy="646331"/>
          </a:xfrm>
          <a:prstGeom prst="rect">
            <a:avLst/>
          </a:prstGeom>
          <a:noFill/>
        </p:spPr>
        <p:txBody>
          <a:bodyPr wrap="square" rtlCol="0">
            <a:spAutoFit/>
          </a:bodyPr>
          <a:lstStyle/>
          <a:p>
            <a:r>
              <a:rPr lang="en-US" b="1" dirty="0"/>
              <a:t>6.LiDAR Data Noise Models and Methodology for Sim-to-Real Domain Generalization and Adaptation in Autonomous Driving Perception (2021)</a:t>
            </a:r>
            <a:endParaRPr lang="en-CH" b="1" dirty="0"/>
          </a:p>
        </p:txBody>
      </p:sp>
      <p:pic>
        <p:nvPicPr>
          <p:cNvPr id="7" name="图片 6">
            <a:extLst>
              <a:ext uri="{FF2B5EF4-FFF2-40B4-BE49-F238E27FC236}">
                <a16:creationId xmlns:a16="http://schemas.microsoft.com/office/drawing/2014/main" id="{F96CC2B4-5DA1-C517-F2F1-98CB0458C38F}"/>
              </a:ext>
            </a:extLst>
          </p:cNvPr>
          <p:cNvPicPr>
            <a:picLocks noChangeAspect="1"/>
          </p:cNvPicPr>
          <p:nvPr/>
        </p:nvPicPr>
        <p:blipFill rotWithShape="1">
          <a:blip r:embed="rId5"/>
          <a:srcRect l="14843" t="54856" r="15138"/>
          <a:stretch/>
        </p:blipFill>
        <p:spPr>
          <a:xfrm>
            <a:off x="110296" y="1560198"/>
            <a:ext cx="5172250" cy="938487"/>
          </a:xfrm>
          <a:prstGeom prst="rect">
            <a:avLst/>
          </a:prstGeom>
        </p:spPr>
      </p:pic>
      <p:pic>
        <p:nvPicPr>
          <p:cNvPr id="9" name="图片 8">
            <a:extLst>
              <a:ext uri="{FF2B5EF4-FFF2-40B4-BE49-F238E27FC236}">
                <a16:creationId xmlns:a16="http://schemas.microsoft.com/office/drawing/2014/main" id="{E19F50E0-A831-D73A-209D-87EA0643B59A}"/>
              </a:ext>
            </a:extLst>
          </p:cNvPr>
          <p:cNvPicPr>
            <a:picLocks noChangeAspect="1"/>
          </p:cNvPicPr>
          <p:nvPr/>
        </p:nvPicPr>
        <p:blipFill>
          <a:blip r:embed="rId6"/>
          <a:stretch>
            <a:fillRect/>
          </a:stretch>
        </p:blipFill>
        <p:spPr>
          <a:xfrm>
            <a:off x="7171706" y="1028571"/>
            <a:ext cx="4269543" cy="2408807"/>
          </a:xfrm>
          <a:prstGeom prst="rect">
            <a:avLst/>
          </a:prstGeom>
        </p:spPr>
      </p:pic>
      <p:pic>
        <p:nvPicPr>
          <p:cNvPr id="10" name="图片 9">
            <a:extLst>
              <a:ext uri="{FF2B5EF4-FFF2-40B4-BE49-F238E27FC236}">
                <a16:creationId xmlns:a16="http://schemas.microsoft.com/office/drawing/2014/main" id="{2F305114-AE38-3103-885E-0840B93DAF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5000" y="-9065"/>
            <a:ext cx="774994" cy="774994"/>
          </a:xfrm>
          <a:prstGeom prst="rect">
            <a:avLst/>
          </a:prstGeom>
        </p:spPr>
      </p:pic>
    </p:spTree>
    <p:extLst>
      <p:ext uri="{BB962C8B-B14F-4D97-AF65-F5344CB8AC3E}">
        <p14:creationId xmlns:p14="http://schemas.microsoft.com/office/powerpoint/2010/main" val="766676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941BAD4-F964-FF5E-A064-90622A196EC6}"/>
              </a:ext>
            </a:extLst>
          </p:cNvPr>
          <p:cNvSpPr txBox="1"/>
          <p:nvPr/>
        </p:nvSpPr>
        <p:spPr>
          <a:xfrm>
            <a:off x="5821250" y="1805648"/>
            <a:ext cx="5881247" cy="646331"/>
          </a:xfrm>
          <a:prstGeom prst="rect">
            <a:avLst/>
          </a:prstGeom>
          <a:noFill/>
        </p:spPr>
        <p:txBody>
          <a:bodyPr wrap="square" rtlCol="0">
            <a:spAutoFit/>
          </a:bodyPr>
          <a:lstStyle/>
          <a:p>
            <a:r>
              <a:rPr lang="en-US" b="1" dirty="0"/>
              <a:t>8.LiDAR Sensor modeling and Data augmentation with GANs for Autonomous driving (2019)</a:t>
            </a:r>
            <a:endParaRPr lang="en-CH" b="1" dirty="0"/>
          </a:p>
        </p:txBody>
      </p:sp>
      <p:sp>
        <p:nvSpPr>
          <p:cNvPr id="2" name="文本框 1">
            <a:extLst>
              <a:ext uri="{FF2B5EF4-FFF2-40B4-BE49-F238E27FC236}">
                <a16:creationId xmlns:a16="http://schemas.microsoft.com/office/drawing/2014/main" id="{8D87FBCF-BA55-44B9-3237-2EBA2EA4B4A4}"/>
              </a:ext>
            </a:extLst>
          </p:cNvPr>
          <p:cNvSpPr txBox="1"/>
          <p:nvPr/>
        </p:nvSpPr>
        <p:spPr>
          <a:xfrm>
            <a:off x="145915" y="115978"/>
            <a:ext cx="4772027" cy="523220"/>
          </a:xfrm>
          <a:prstGeom prst="rect">
            <a:avLst/>
          </a:prstGeom>
          <a:noFill/>
        </p:spPr>
        <p:txBody>
          <a:bodyPr wrap="square" rtlCol="0">
            <a:spAutoFit/>
          </a:bodyPr>
          <a:lstStyle/>
          <a:p>
            <a:r>
              <a:rPr lang="en-US" sz="2800" dirty="0"/>
              <a:t>Data Augmentation</a:t>
            </a:r>
            <a:endParaRPr lang="en-CH" sz="2800" dirty="0"/>
          </a:p>
        </p:txBody>
      </p:sp>
      <p:pic>
        <p:nvPicPr>
          <p:cNvPr id="8" name="图片 7">
            <a:extLst>
              <a:ext uri="{FF2B5EF4-FFF2-40B4-BE49-F238E27FC236}">
                <a16:creationId xmlns:a16="http://schemas.microsoft.com/office/drawing/2014/main" id="{3416F075-FEC1-77BE-931B-8874F02F3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5000" y="-9065"/>
            <a:ext cx="774994" cy="774994"/>
          </a:xfrm>
          <a:prstGeom prst="rect">
            <a:avLst/>
          </a:prstGeom>
        </p:spPr>
      </p:pic>
      <p:sp>
        <p:nvSpPr>
          <p:cNvPr id="9" name="文本框 8">
            <a:extLst>
              <a:ext uri="{FF2B5EF4-FFF2-40B4-BE49-F238E27FC236}">
                <a16:creationId xmlns:a16="http://schemas.microsoft.com/office/drawing/2014/main" id="{55C7E876-D9B2-1A9A-B9E7-CC17B22DFBE2}"/>
              </a:ext>
            </a:extLst>
          </p:cNvPr>
          <p:cNvSpPr txBox="1"/>
          <p:nvPr/>
        </p:nvSpPr>
        <p:spPr>
          <a:xfrm>
            <a:off x="5821250" y="3846521"/>
            <a:ext cx="6464388" cy="646331"/>
          </a:xfrm>
          <a:prstGeom prst="rect">
            <a:avLst/>
          </a:prstGeom>
          <a:noFill/>
        </p:spPr>
        <p:txBody>
          <a:bodyPr wrap="square" rtlCol="0">
            <a:spAutoFit/>
          </a:bodyPr>
          <a:lstStyle/>
          <a:p>
            <a:r>
              <a:rPr lang="en-US" b="1" dirty="0"/>
              <a:t>9.Unsupervised Neural Sensor Models for Synthetic LiDAR Data Augmentation (2019)</a:t>
            </a:r>
            <a:endParaRPr lang="en-CH" b="1" dirty="0"/>
          </a:p>
        </p:txBody>
      </p:sp>
      <p:pic>
        <p:nvPicPr>
          <p:cNvPr id="10" name="图片 9">
            <a:extLst>
              <a:ext uri="{FF2B5EF4-FFF2-40B4-BE49-F238E27FC236}">
                <a16:creationId xmlns:a16="http://schemas.microsoft.com/office/drawing/2014/main" id="{11BF7155-8C18-5D52-C8E1-1904E7B5BDA4}"/>
              </a:ext>
            </a:extLst>
          </p:cNvPr>
          <p:cNvPicPr>
            <a:picLocks noChangeAspect="1"/>
          </p:cNvPicPr>
          <p:nvPr/>
        </p:nvPicPr>
        <p:blipFill rotWithShape="1">
          <a:blip r:embed="rId4">
            <a:extLst>
              <a:ext uri="{28A0092B-C50C-407E-A947-70E740481C1C}">
                <a14:useLocalDpi xmlns:a14="http://schemas.microsoft.com/office/drawing/2010/main" val="0"/>
              </a:ext>
            </a:extLst>
          </a:blip>
          <a:srcRect l="16958" t="-510" r="770" b="28483"/>
          <a:stretch/>
        </p:blipFill>
        <p:spPr>
          <a:xfrm>
            <a:off x="63260" y="1802624"/>
            <a:ext cx="5361391" cy="3433313"/>
          </a:xfrm>
          <a:prstGeom prst="rect">
            <a:avLst/>
          </a:prstGeom>
        </p:spPr>
      </p:pic>
      <p:sp>
        <p:nvSpPr>
          <p:cNvPr id="11" name="文本框 10">
            <a:extLst>
              <a:ext uri="{FF2B5EF4-FFF2-40B4-BE49-F238E27FC236}">
                <a16:creationId xmlns:a16="http://schemas.microsoft.com/office/drawing/2014/main" id="{238B4D84-B3DB-1990-83C9-CFBCB4C05CD6}"/>
              </a:ext>
            </a:extLst>
          </p:cNvPr>
          <p:cNvSpPr txBox="1"/>
          <p:nvPr/>
        </p:nvSpPr>
        <p:spPr>
          <a:xfrm>
            <a:off x="6038491" y="2746788"/>
            <a:ext cx="3646098" cy="369332"/>
          </a:xfrm>
          <a:prstGeom prst="rect">
            <a:avLst/>
          </a:prstGeom>
          <a:noFill/>
        </p:spPr>
        <p:txBody>
          <a:bodyPr wrap="square" rtlCol="0">
            <a:spAutoFit/>
          </a:bodyPr>
          <a:lstStyle/>
          <a:p>
            <a:r>
              <a:rPr lang="en-US" dirty="0"/>
              <a:t>G = </a:t>
            </a:r>
            <a:r>
              <a:rPr lang="en-US" dirty="0" err="1"/>
              <a:t>Cycl</a:t>
            </a:r>
            <a:r>
              <a:rPr lang="en-US" altLang="zh-CN" dirty="0" err="1"/>
              <a:t>eGAN</a:t>
            </a:r>
            <a:endParaRPr lang="en-CH" dirty="0"/>
          </a:p>
        </p:txBody>
      </p:sp>
      <p:sp>
        <p:nvSpPr>
          <p:cNvPr id="12" name="文本框 11">
            <a:extLst>
              <a:ext uri="{FF2B5EF4-FFF2-40B4-BE49-F238E27FC236}">
                <a16:creationId xmlns:a16="http://schemas.microsoft.com/office/drawing/2014/main" id="{2D443379-9993-19D3-BC84-2D38A3A33E10}"/>
              </a:ext>
            </a:extLst>
          </p:cNvPr>
          <p:cNvSpPr txBox="1"/>
          <p:nvPr/>
        </p:nvSpPr>
        <p:spPr>
          <a:xfrm>
            <a:off x="5978105" y="4787661"/>
            <a:ext cx="3646098" cy="369332"/>
          </a:xfrm>
          <a:prstGeom prst="rect">
            <a:avLst/>
          </a:prstGeom>
          <a:noFill/>
        </p:spPr>
        <p:txBody>
          <a:bodyPr wrap="square" rtlCol="0">
            <a:spAutoFit/>
          </a:bodyPr>
          <a:lstStyle/>
          <a:p>
            <a:r>
              <a:rPr lang="en-US" dirty="0"/>
              <a:t>G = </a:t>
            </a:r>
            <a:r>
              <a:rPr lang="en-US" dirty="0" err="1"/>
              <a:t>Cycl</a:t>
            </a:r>
            <a:r>
              <a:rPr lang="en-US" altLang="zh-CN" dirty="0" err="1"/>
              <a:t>eGAN</a:t>
            </a:r>
            <a:r>
              <a:rPr lang="en-US" altLang="zh-CN" dirty="0"/>
              <a:t> / NST</a:t>
            </a:r>
            <a:endParaRPr lang="en-CH" dirty="0"/>
          </a:p>
        </p:txBody>
      </p:sp>
    </p:spTree>
    <p:extLst>
      <p:ext uri="{BB962C8B-B14F-4D97-AF65-F5344CB8AC3E}">
        <p14:creationId xmlns:p14="http://schemas.microsoft.com/office/powerpoint/2010/main" val="338819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941BAD4-F964-FF5E-A064-90622A196EC6}"/>
              </a:ext>
            </a:extLst>
          </p:cNvPr>
          <p:cNvSpPr txBox="1"/>
          <p:nvPr/>
        </p:nvSpPr>
        <p:spPr>
          <a:xfrm>
            <a:off x="676273" y="1497317"/>
            <a:ext cx="11354479" cy="369332"/>
          </a:xfrm>
          <a:prstGeom prst="rect">
            <a:avLst/>
          </a:prstGeom>
          <a:noFill/>
        </p:spPr>
        <p:txBody>
          <a:bodyPr wrap="square" rtlCol="0">
            <a:spAutoFit/>
          </a:bodyPr>
          <a:lstStyle/>
          <a:p>
            <a:r>
              <a:rPr lang="en-US" b="1" dirty="0"/>
              <a:t>10.Characterizations of Noise in Kinect Depth Images: A Review (2014)</a:t>
            </a:r>
            <a:endParaRPr lang="en-CH" b="1" dirty="0"/>
          </a:p>
        </p:txBody>
      </p:sp>
      <p:sp>
        <p:nvSpPr>
          <p:cNvPr id="5" name="文本框 4">
            <a:extLst>
              <a:ext uri="{FF2B5EF4-FFF2-40B4-BE49-F238E27FC236}">
                <a16:creationId xmlns:a16="http://schemas.microsoft.com/office/drawing/2014/main" id="{A7D5EBC7-6F99-BAB1-3376-FBC836B49FE4}"/>
              </a:ext>
            </a:extLst>
          </p:cNvPr>
          <p:cNvSpPr txBox="1"/>
          <p:nvPr/>
        </p:nvSpPr>
        <p:spPr>
          <a:xfrm>
            <a:off x="169286" y="72892"/>
            <a:ext cx="4772027" cy="523220"/>
          </a:xfrm>
          <a:prstGeom prst="rect">
            <a:avLst/>
          </a:prstGeom>
          <a:noFill/>
        </p:spPr>
        <p:txBody>
          <a:bodyPr wrap="square" rtlCol="0">
            <a:spAutoFit/>
          </a:bodyPr>
          <a:lstStyle/>
          <a:p>
            <a:r>
              <a:rPr lang="en-US" sz="2800" dirty="0"/>
              <a:t>Kinect Survey</a:t>
            </a:r>
            <a:endParaRPr lang="en-CH" sz="2800" dirty="0"/>
          </a:p>
        </p:txBody>
      </p:sp>
      <p:pic>
        <p:nvPicPr>
          <p:cNvPr id="11" name="图片 10">
            <a:extLst>
              <a:ext uri="{FF2B5EF4-FFF2-40B4-BE49-F238E27FC236}">
                <a16:creationId xmlns:a16="http://schemas.microsoft.com/office/drawing/2014/main" id="{F9401415-45B2-041F-58E7-E4A99949898E}"/>
              </a:ext>
            </a:extLst>
          </p:cNvPr>
          <p:cNvPicPr>
            <a:picLocks noChangeAspect="1"/>
          </p:cNvPicPr>
          <p:nvPr/>
        </p:nvPicPr>
        <p:blipFill>
          <a:blip r:embed="rId3"/>
          <a:stretch>
            <a:fillRect/>
          </a:stretch>
        </p:blipFill>
        <p:spPr>
          <a:xfrm>
            <a:off x="3068920" y="2205981"/>
            <a:ext cx="5120173" cy="3698292"/>
          </a:xfrm>
          <a:prstGeom prst="rect">
            <a:avLst/>
          </a:prstGeom>
        </p:spPr>
      </p:pic>
      <p:pic>
        <p:nvPicPr>
          <p:cNvPr id="6" name="图片 5">
            <a:extLst>
              <a:ext uri="{FF2B5EF4-FFF2-40B4-BE49-F238E27FC236}">
                <a16:creationId xmlns:a16="http://schemas.microsoft.com/office/drawing/2014/main" id="{1CFFDB8C-038C-DE88-D0F0-90A0779BE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4585" y="-17361"/>
            <a:ext cx="883933" cy="883933"/>
          </a:xfrm>
          <a:prstGeom prst="rect">
            <a:avLst/>
          </a:prstGeom>
        </p:spPr>
      </p:pic>
    </p:spTree>
    <p:extLst>
      <p:ext uri="{BB962C8B-B14F-4D97-AF65-F5344CB8AC3E}">
        <p14:creationId xmlns:p14="http://schemas.microsoft.com/office/powerpoint/2010/main" val="2618607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1633</TotalTime>
  <Words>2616</Words>
  <Application>Microsoft Office PowerPoint</Application>
  <PresentationFormat>宽屏</PresentationFormat>
  <Paragraphs>362</Paragraphs>
  <Slides>22</Slides>
  <Notes>20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22</vt:i4>
      </vt:variant>
    </vt:vector>
  </HeadingPairs>
  <TitlesOfParts>
    <vt:vector size="26" baseType="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walker chi</dc:creator>
  <cp:lastModifiedBy>walker chi</cp:lastModifiedBy>
  <cp:revision>55</cp:revision>
  <dcterms:created xsi:type="dcterms:W3CDTF">2023-11-26T23:50:35Z</dcterms:created>
  <dcterms:modified xsi:type="dcterms:W3CDTF">2023-12-19T01:21:40Z</dcterms:modified>
</cp:coreProperties>
</file>